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2" autoAdjust="0"/>
    <p:restoredTop sz="94660"/>
  </p:normalViewPr>
  <p:slideViewPr>
    <p:cSldViewPr snapToGrid="0">
      <p:cViewPr varScale="1">
        <p:scale>
          <a:sx n="83" d="100"/>
          <a:sy n="83" d="100"/>
        </p:scale>
        <p:origin x="9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A2D4F-87FE-4B94-A436-4EFD092A2940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6E6F7-DD58-45D1-9A1D-C20E8B2273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339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F161FB-2B18-7BEA-0053-B5FD5EABC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9664759-4473-44BB-B1B2-BE2923C5E5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BC340A-8509-73DA-47F5-D598ECE7D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D696-DF4F-4F16-AD7C-D4DF005575D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C3B56E-EF0A-4169-9EF2-E130DF2C3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F9F191-F8DC-DC4A-1DCB-92A34FE70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B30A-BEAB-422B-9E0A-FE9C5ACAE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717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2E3D49-CD24-CB04-8075-F08D75C64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AE9EE16-460A-D1A1-A859-883CF0DE9D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91C016-C106-0850-34BD-2B0926509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D696-DF4F-4F16-AD7C-D4DF005575D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54BB4F-0599-863D-D742-9CDF470FE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FDA11F-2381-4B9A-35CC-D0EC4E6F2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B30A-BEAB-422B-9E0A-FE9C5ACAE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531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E37ABD3-830F-D0F1-FC45-FFE4DCA85C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A3EBCD8-3C1A-9E00-56B6-FDE100059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298ECD-711F-B7F1-DB27-E33E329C7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D696-DF4F-4F16-AD7C-D4DF005575D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B48558-71DB-60B7-7CDA-828E9C4F1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4855CB-4BBE-D3BE-42B0-835C40DB4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B30A-BEAB-422B-9E0A-FE9C5ACAE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339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2DD31F-B7A4-F539-5A40-4F68D5A4D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D4D40A-DD02-F061-1E5C-67F19570C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15F30D-C47B-B212-42E3-316CCB262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D696-DF4F-4F16-AD7C-D4DF005575D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F4C917-B879-2827-F56F-B6D9ABEF7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B82920-7CCD-5059-B852-7531ADDDD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B30A-BEAB-422B-9E0A-FE9C5ACAE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925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E44899-EF6F-0B5E-2912-D835FA020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6F77EC-0D31-C652-5436-BD87ECCAB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8DE28D-54AE-128B-DA62-2451D2AA2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D696-DF4F-4F16-AD7C-D4DF005575D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D38029-BC42-43DD-8620-D68B8FE24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C4C2CE-0515-E4EE-1A85-9568FB2B8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B30A-BEAB-422B-9E0A-FE9C5ACAE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98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06ED30-3B46-7181-CA0E-48A0EE684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A5484F-907B-0C1C-79A2-95D1563D6D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E0B565-1444-81D8-D4C1-45EB1F42F8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B7BC487-3B12-BC16-57D6-EC9BC3481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D696-DF4F-4F16-AD7C-D4DF005575D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0343CE-2953-00D8-E141-4403396AD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1A0927-FEAD-86ED-5BEB-501ACDD65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B30A-BEAB-422B-9E0A-FE9C5ACAE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206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BA11C5-AA6A-DF5C-5530-E8D24EFE0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13CF93-89A4-D217-5036-2390BA0EB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CE6F089-7974-8036-586B-8A0AB5669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7E5954B-EB97-A7E8-7E87-99AB10E39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3C014EB-41EC-8D1D-780F-36DB8C166E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E234017-B68E-C0A9-6CD8-1B586DB54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D696-DF4F-4F16-AD7C-D4DF005575D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053B173-0CCD-B201-B064-1A157264C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964898B-8D43-EB47-77BB-B6F30CE09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B30A-BEAB-422B-9E0A-FE9C5ACAE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559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F6085-059F-74A5-C6E2-385908720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9E0118C-08CF-188C-5363-57BEDA7F9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D696-DF4F-4F16-AD7C-D4DF005575D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7757E52-CC18-B5D2-4909-F703527FF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ADD8E61-9A61-6F32-5B5A-B7F961D4F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B30A-BEAB-422B-9E0A-FE9C5ACAE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440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13434EB-696B-C860-D4F7-657989314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D696-DF4F-4F16-AD7C-D4DF005575D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84DE05C-A4F3-EE5F-4916-976A14B5E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4B2A542-58C2-FA7F-FBBD-B8DC90169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B30A-BEAB-422B-9E0A-FE9C5ACAE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0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BFABFD-A22A-69C6-8E5B-8B9771619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BC32A6-02BA-9328-CC3F-0EAA7C6A9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3450802-6257-6BCB-E341-876499D5F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BD4C728-4C8B-A00A-31BA-5C03C51AA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D696-DF4F-4F16-AD7C-D4DF005575D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E492C5-7FAA-57C0-6018-BFF5B6BD9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AEAF9C-F72E-6BF1-CBD8-F9DF06879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B30A-BEAB-422B-9E0A-FE9C5ACAE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503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E8D6ED-9EF3-5556-8B70-213FA2FF3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6E4D836-0F50-D5B4-9CA9-3196922E81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F73E716-02D8-3857-5912-12D4F3986F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AE8DC1F-ED4C-2205-4329-88D610E6A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D696-DF4F-4F16-AD7C-D4DF005575D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894891-8287-BF4C-6855-357595F28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43B26-1C47-88FF-A280-8517F0614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B30A-BEAB-422B-9E0A-FE9C5ACAE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4325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0B46932-AD45-85F4-3ACC-44D5D5B2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B4ED96A-3C82-0FA3-7EC8-2137466FD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234FA7-C050-8574-2D1D-E92BAB9AF6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A7D696-DF4F-4F16-AD7C-D4DF005575D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14DEDF-45D5-5877-96AE-64C0C06C01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945A6E-9AF4-329E-682B-FDEA98FFA9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CDB30A-BEAB-422B-9E0A-FE9C5ACAE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618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7FF4A4F-5190-D798-4B05-598993408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63" y="827590"/>
            <a:ext cx="11742404" cy="593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F809D87-E21B-B973-49BC-75378BC22F49}"/>
              </a:ext>
            </a:extLst>
          </p:cNvPr>
          <p:cNvSpPr txBox="1"/>
          <p:nvPr/>
        </p:nvSpPr>
        <p:spPr>
          <a:xfrm>
            <a:off x="319884" y="365925"/>
            <a:ext cx="39627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ja-JP" altLang="en-US" sz="2400" b="0" i="0" u="none" strike="noStrike" dirty="0">
                <a:solidFill>
                  <a:srgbClr val="595959"/>
                </a:solidFill>
                <a:effectLst/>
                <a:latin typeface="Noto Sans JP"/>
              </a:rPr>
              <a:t>モチベーショングラフ</a:t>
            </a:r>
            <a:endParaRPr lang="ja-JP" altLang="en-US" sz="24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65693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7FF4A4F-5190-D798-4B05-598993408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8" y="827590"/>
            <a:ext cx="11742404" cy="593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F809D87-E21B-B973-49BC-75378BC22F49}"/>
              </a:ext>
            </a:extLst>
          </p:cNvPr>
          <p:cNvSpPr txBox="1"/>
          <p:nvPr/>
        </p:nvSpPr>
        <p:spPr>
          <a:xfrm>
            <a:off x="319883" y="365925"/>
            <a:ext cx="67059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ja-JP" altLang="en-US" sz="2400" b="0" i="0" u="none" strike="noStrike" dirty="0">
                <a:solidFill>
                  <a:srgbClr val="595959"/>
                </a:solidFill>
                <a:effectLst/>
                <a:latin typeface="Noto Sans JP"/>
              </a:rPr>
              <a:t>モチベーショングラフ　～利用方法ガイド～</a:t>
            </a:r>
            <a:endParaRPr lang="ja-JP" altLang="en-US" sz="2400" b="0" dirty="0">
              <a:effectLst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E81377-982A-3194-ABAB-B3734B20F7F7}"/>
              </a:ext>
            </a:extLst>
          </p:cNvPr>
          <p:cNvSpPr txBox="1"/>
          <p:nvPr/>
        </p:nvSpPr>
        <p:spPr>
          <a:xfrm>
            <a:off x="3046751" y="3248081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0" dirty="0">
                <a:effectLst/>
              </a:rPr>
              <a:t> </a:t>
            </a:r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7839D3-1A1F-9E99-CE91-2B42B52FB494}"/>
              </a:ext>
            </a:extLst>
          </p:cNvPr>
          <p:cNvSpPr txBox="1"/>
          <p:nvPr/>
        </p:nvSpPr>
        <p:spPr>
          <a:xfrm>
            <a:off x="3047036" y="3247227"/>
            <a:ext cx="6094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0" dirty="0">
                <a:effectLst/>
              </a:rPr>
              <a:t> </a:t>
            </a:r>
            <a:endParaRPr lang="ja-JP" altLang="en-US" dirty="0"/>
          </a:p>
        </p:txBody>
      </p:sp>
      <p:sp>
        <p:nvSpPr>
          <p:cNvPr id="10" name="Google Shape;62;p14">
            <a:extLst>
              <a:ext uri="{FF2B5EF4-FFF2-40B4-BE49-F238E27FC236}">
                <a16:creationId xmlns:a16="http://schemas.microsoft.com/office/drawing/2014/main" id="{6C567ABA-B2F4-6275-7879-2614AF93F329}"/>
              </a:ext>
            </a:extLst>
          </p:cNvPr>
          <p:cNvSpPr/>
          <p:nvPr/>
        </p:nvSpPr>
        <p:spPr>
          <a:xfrm>
            <a:off x="1964933" y="1708480"/>
            <a:ext cx="4778667" cy="3746000"/>
          </a:xfrm>
          <a:custGeom>
            <a:avLst/>
            <a:gdLst/>
            <a:ahLst/>
            <a:cxnLst/>
            <a:rect l="l" t="t" r="r" b="b"/>
            <a:pathLst>
              <a:path w="143360" h="112380" extrusionOk="0">
                <a:moveTo>
                  <a:pt x="0" y="52938"/>
                </a:moveTo>
                <a:cubicBezTo>
                  <a:pt x="4520" y="48579"/>
                  <a:pt x="21041" y="16882"/>
                  <a:pt x="27122" y="26784"/>
                </a:cubicBezTo>
                <a:cubicBezTo>
                  <a:pt x="33203" y="36686"/>
                  <a:pt x="28522" y="114178"/>
                  <a:pt x="36486" y="112348"/>
                </a:cubicBezTo>
                <a:cubicBezTo>
                  <a:pt x="44451" y="110518"/>
                  <a:pt x="65223" y="31412"/>
                  <a:pt x="74909" y="15806"/>
                </a:cubicBezTo>
                <a:cubicBezTo>
                  <a:pt x="84595" y="200"/>
                  <a:pt x="89115" y="7357"/>
                  <a:pt x="94604" y="18712"/>
                </a:cubicBezTo>
                <a:cubicBezTo>
                  <a:pt x="100093" y="30067"/>
                  <a:pt x="104291" y="79898"/>
                  <a:pt x="107843" y="83934"/>
                </a:cubicBezTo>
                <a:cubicBezTo>
                  <a:pt x="111395" y="87970"/>
                  <a:pt x="113924" y="38677"/>
                  <a:pt x="115915" y="42928"/>
                </a:cubicBezTo>
                <a:cubicBezTo>
                  <a:pt x="117906" y="47179"/>
                  <a:pt x="116291" y="116169"/>
                  <a:pt x="119789" y="109442"/>
                </a:cubicBezTo>
                <a:cubicBezTo>
                  <a:pt x="123287" y="102715"/>
                  <a:pt x="132974" y="15268"/>
                  <a:pt x="136902" y="2568"/>
                </a:cubicBezTo>
                <a:cubicBezTo>
                  <a:pt x="140831" y="-10132"/>
                  <a:pt x="142284" y="28130"/>
                  <a:pt x="143360" y="33242"/>
                </a:cubicBezTo>
              </a:path>
            </a:pathLst>
          </a:cu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ja-JP" altLang="en-US" sz="2400"/>
          </a:p>
        </p:txBody>
      </p:sp>
      <p:sp>
        <p:nvSpPr>
          <p:cNvPr id="12" name="Google Shape;63;p14">
            <a:extLst>
              <a:ext uri="{FF2B5EF4-FFF2-40B4-BE49-F238E27FC236}">
                <a16:creationId xmlns:a16="http://schemas.microsoft.com/office/drawing/2014/main" id="{1DD718AA-3A04-09FC-5B8F-A57817506A6D}"/>
              </a:ext>
            </a:extLst>
          </p:cNvPr>
          <p:cNvSpPr/>
          <p:nvPr/>
        </p:nvSpPr>
        <p:spPr>
          <a:xfrm>
            <a:off x="1723767" y="5027258"/>
            <a:ext cx="1236400" cy="515200"/>
          </a:xfrm>
          <a:prstGeom prst="wedgeRoundRectCallout">
            <a:avLst>
              <a:gd name="adj1" fmla="val 65774"/>
              <a:gd name="adj2" fmla="val 35650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ja" altLang="en-US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両親の洋服店が経営難に陥る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Google Shape;64;p14">
            <a:extLst>
              <a:ext uri="{FF2B5EF4-FFF2-40B4-BE49-F238E27FC236}">
                <a16:creationId xmlns:a16="http://schemas.microsoft.com/office/drawing/2014/main" id="{5DAB862D-39CB-5A3B-49FC-8A4E6256F85A}"/>
              </a:ext>
            </a:extLst>
          </p:cNvPr>
          <p:cNvSpPr/>
          <p:nvPr/>
        </p:nvSpPr>
        <p:spPr>
          <a:xfrm>
            <a:off x="1587700" y="1863525"/>
            <a:ext cx="1610400" cy="559200"/>
          </a:xfrm>
          <a:prstGeom prst="wedgeRoundRectCallout">
            <a:avLst>
              <a:gd name="adj1" fmla="val 23251"/>
              <a:gd name="adj2" fmla="val 69014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ja" altLang="en-US" sz="933" dirty="0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友人のコーディネートを手伝い、センスを認められる</a:t>
            </a:r>
            <a:endParaRPr sz="933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Google Shape;65;p14">
            <a:extLst>
              <a:ext uri="{FF2B5EF4-FFF2-40B4-BE49-F238E27FC236}">
                <a16:creationId xmlns:a16="http://schemas.microsoft.com/office/drawing/2014/main" id="{0C5A93A8-C390-F81E-A282-A338DBB8B6E9}"/>
              </a:ext>
            </a:extLst>
          </p:cNvPr>
          <p:cNvSpPr/>
          <p:nvPr/>
        </p:nvSpPr>
        <p:spPr>
          <a:xfrm>
            <a:off x="3045600" y="2627825"/>
            <a:ext cx="1065600" cy="396800"/>
          </a:xfrm>
          <a:prstGeom prst="wedgeRoundRectCallout">
            <a:avLst>
              <a:gd name="adj1" fmla="val 47973"/>
              <a:gd name="adj2" fmla="val 74765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ja" altLang="en-US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両親の洋服店の経営改善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Google Shape;66;p14">
            <a:extLst>
              <a:ext uri="{FF2B5EF4-FFF2-40B4-BE49-F238E27FC236}">
                <a16:creationId xmlns:a16="http://schemas.microsoft.com/office/drawing/2014/main" id="{4FF10745-3D3A-CEDF-FE8C-6A9301ACAFEF}"/>
              </a:ext>
            </a:extLst>
          </p:cNvPr>
          <p:cNvSpPr/>
          <p:nvPr/>
        </p:nvSpPr>
        <p:spPr>
          <a:xfrm>
            <a:off x="2500800" y="1420858"/>
            <a:ext cx="1610400" cy="396800"/>
          </a:xfrm>
          <a:prstGeom prst="wedgeRoundRectCallout">
            <a:avLst>
              <a:gd name="adj1" fmla="val 62692"/>
              <a:gd name="adj2" fmla="val 233199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ja" altLang="en-US" sz="933" dirty="0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学園祭のファッションショーで成功</a:t>
            </a:r>
            <a:endParaRPr sz="933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Google Shape;67;p14">
            <a:extLst>
              <a:ext uri="{FF2B5EF4-FFF2-40B4-BE49-F238E27FC236}">
                <a16:creationId xmlns:a16="http://schemas.microsoft.com/office/drawing/2014/main" id="{3286105E-76E1-9125-FD52-FCF6035DD222}"/>
              </a:ext>
            </a:extLst>
          </p:cNvPr>
          <p:cNvSpPr/>
          <p:nvPr/>
        </p:nvSpPr>
        <p:spPr>
          <a:xfrm>
            <a:off x="4215167" y="1271292"/>
            <a:ext cx="1610400" cy="396800"/>
          </a:xfrm>
          <a:prstGeom prst="wedgeRoundRectCallout">
            <a:avLst>
              <a:gd name="adj1" fmla="val -13415"/>
              <a:gd name="adj2" fmla="val 116893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ja" altLang="en-US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アパレルメーカーの店舗バイトではじめての販売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Google Shape;68;p14">
            <a:extLst>
              <a:ext uri="{FF2B5EF4-FFF2-40B4-BE49-F238E27FC236}">
                <a16:creationId xmlns:a16="http://schemas.microsoft.com/office/drawing/2014/main" id="{2B6DB8D4-EE74-05C9-3B4D-B20107C5E3ED}"/>
              </a:ext>
            </a:extLst>
          </p:cNvPr>
          <p:cNvSpPr/>
          <p:nvPr/>
        </p:nvSpPr>
        <p:spPr>
          <a:xfrm>
            <a:off x="3866767" y="5005258"/>
            <a:ext cx="1610400" cy="559200"/>
          </a:xfrm>
          <a:prstGeom prst="wedgeRoundRectCallout">
            <a:avLst>
              <a:gd name="adj1" fmla="val 56340"/>
              <a:gd name="adj2" fmla="val -136954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ja" altLang="en-US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ファッション業界の廃棄問題を知り、自分で何もできないことへの葛藤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Google Shape;69;p14">
            <a:extLst>
              <a:ext uri="{FF2B5EF4-FFF2-40B4-BE49-F238E27FC236}">
                <a16:creationId xmlns:a16="http://schemas.microsoft.com/office/drawing/2014/main" id="{CA192D6F-971E-1AAA-9491-86A6954CC3C9}"/>
              </a:ext>
            </a:extLst>
          </p:cNvPr>
          <p:cNvSpPr/>
          <p:nvPr/>
        </p:nvSpPr>
        <p:spPr>
          <a:xfrm>
            <a:off x="6204633" y="4844058"/>
            <a:ext cx="2270800" cy="720400"/>
          </a:xfrm>
          <a:prstGeom prst="wedgeRoundRectCallout">
            <a:avLst>
              <a:gd name="adj1" fmla="val -60912"/>
              <a:gd name="adj2" fmla="val 23306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altLang="ja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YouTube</a:t>
            </a:r>
            <a:r>
              <a:rPr lang="ja" altLang="en-US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のチャンネル登録者数が</a:t>
            </a:r>
            <a:endParaRPr sz="933">
              <a:solidFill>
                <a:schemeClr val="dk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r>
              <a:rPr lang="ja" altLang="en-US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伸び悩み、個人で実施する企画の</a:t>
            </a:r>
            <a:endParaRPr sz="933">
              <a:solidFill>
                <a:schemeClr val="dk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r>
              <a:rPr lang="ja" altLang="en-US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難しさの痛感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Google Shape;70;p14">
            <a:extLst>
              <a:ext uri="{FF2B5EF4-FFF2-40B4-BE49-F238E27FC236}">
                <a16:creationId xmlns:a16="http://schemas.microsoft.com/office/drawing/2014/main" id="{9CAB3D0A-5B8F-4DF5-2581-F2990E0541E3}"/>
              </a:ext>
            </a:extLst>
          </p:cNvPr>
          <p:cNvSpPr/>
          <p:nvPr/>
        </p:nvSpPr>
        <p:spPr>
          <a:xfrm>
            <a:off x="7101333" y="2864625"/>
            <a:ext cx="1840800" cy="396800"/>
          </a:xfrm>
          <a:prstGeom prst="wedgeRoundRectCallout">
            <a:avLst>
              <a:gd name="adj1" fmla="val -118817"/>
              <a:gd name="adj2" fmla="val 23076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altLang="ja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YouTube</a:t>
            </a:r>
            <a:r>
              <a:rPr lang="ja" altLang="en-US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のチャンネル開設！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Google Shape;71;p14">
            <a:extLst>
              <a:ext uri="{FF2B5EF4-FFF2-40B4-BE49-F238E27FC236}">
                <a16:creationId xmlns:a16="http://schemas.microsoft.com/office/drawing/2014/main" id="{3E7E25E9-22C2-4394-54D2-82543FC20DF4}"/>
              </a:ext>
            </a:extLst>
          </p:cNvPr>
          <p:cNvSpPr/>
          <p:nvPr/>
        </p:nvSpPr>
        <p:spPr>
          <a:xfrm>
            <a:off x="6831667" y="1271292"/>
            <a:ext cx="1610400" cy="396800"/>
          </a:xfrm>
          <a:prstGeom prst="wedgeRoundRectCallout">
            <a:avLst>
              <a:gd name="adj1" fmla="val -66801"/>
              <a:gd name="adj2" fmla="val 62324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altLang="ja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YouTube</a:t>
            </a:r>
            <a:r>
              <a:rPr lang="ja" altLang="en-US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のチャンネル登録者数</a:t>
            </a:r>
            <a:r>
              <a:rPr lang="en-US" altLang="ja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1,000</a:t>
            </a:r>
            <a:r>
              <a:rPr lang="ja" altLang="en-US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突破！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Google Shape;72;p14">
            <a:extLst>
              <a:ext uri="{FF2B5EF4-FFF2-40B4-BE49-F238E27FC236}">
                <a16:creationId xmlns:a16="http://schemas.microsoft.com/office/drawing/2014/main" id="{6D69D2CE-A3B0-4E0F-9570-CB7E81D6C60B}"/>
              </a:ext>
            </a:extLst>
          </p:cNvPr>
          <p:cNvSpPr/>
          <p:nvPr/>
        </p:nvSpPr>
        <p:spPr>
          <a:xfrm>
            <a:off x="9009133" y="802625"/>
            <a:ext cx="3119200" cy="45208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067" dirty="0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r>
              <a:rPr lang="en-US" altLang="ja" sz="1067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【</a:t>
            </a:r>
            <a:r>
              <a:rPr lang="ja" altLang="en-US" sz="1067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目的</a:t>
            </a:r>
            <a:r>
              <a:rPr lang="en-US" altLang="ja" sz="1067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】</a:t>
            </a:r>
            <a:endParaRPr sz="1067" dirty="0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r>
              <a:rPr lang="ja" altLang="en-US" sz="1067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自身のモチベーションの変化の傾向を視覚的に理解し、自己分析や今後のプランニングに役立てる</a:t>
            </a:r>
            <a:endParaRPr sz="1067" dirty="0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endParaRPr sz="1067" dirty="0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r>
              <a:rPr lang="en-US" altLang="ja" sz="1067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【</a:t>
            </a:r>
            <a:r>
              <a:rPr lang="ja" altLang="en-US" sz="1067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利用方法</a:t>
            </a:r>
            <a:r>
              <a:rPr lang="en-US" altLang="ja" sz="1067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】</a:t>
            </a:r>
            <a:endParaRPr sz="1067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pPr>
              <a:lnSpc>
                <a:spcPct val="115000"/>
              </a:lnSpc>
              <a:spcBef>
                <a:spcPts val="800"/>
              </a:spcBef>
            </a:pPr>
            <a:r>
              <a:rPr lang="ja" altLang="en-US" sz="1067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①各時期のモチベーションを点で表示</a:t>
            </a:r>
            <a:br>
              <a:rPr lang="ja" altLang="en-US" sz="1067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</a:br>
            <a:r>
              <a:rPr lang="en-US" altLang="ja" sz="1067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※</a:t>
            </a:r>
            <a:r>
              <a:rPr lang="ja" altLang="en-US" sz="1067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適宜、横軸の年齢はご調整ください</a:t>
            </a:r>
            <a:endParaRPr sz="1067" dirty="0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pPr>
              <a:lnSpc>
                <a:spcPct val="115000"/>
              </a:lnSpc>
              <a:spcBef>
                <a:spcPts val="800"/>
              </a:spcBef>
            </a:pPr>
            <a:r>
              <a:rPr lang="ja" altLang="en-US" sz="1067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②点と点を線で結び、変化の推移を可視化</a:t>
            </a:r>
            <a:endParaRPr sz="1067" dirty="0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pPr>
              <a:lnSpc>
                <a:spcPct val="115000"/>
              </a:lnSpc>
              <a:spcBef>
                <a:spcPts val="800"/>
              </a:spcBef>
            </a:pPr>
            <a:r>
              <a:rPr lang="ja" altLang="en-US" sz="1067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③グラフ上の大きな変化点にそのきっかけとなった出来事を記入</a:t>
            </a:r>
            <a:endParaRPr sz="1067" dirty="0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pPr>
              <a:lnSpc>
                <a:spcPct val="115000"/>
              </a:lnSpc>
              <a:spcBef>
                <a:spcPts val="800"/>
              </a:spcBef>
            </a:pPr>
            <a:r>
              <a:rPr lang="ja" altLang="en-US" sz="1067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④</a:t>
            </a:r>
            <a:r>
              <a:rPr lang="ja" altLang="en-US" sz="1067" dirty="0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以下を観察、把握したうえで、自己の特長を理解し、今後のプランに役立てる</a:t>
            </a:r>
            <a:endParaRPr sz="1067" dirty="0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pPr>
              <a:lnSpc>
                <a:spcPct val="115000"/>
              </a:lnSpc>
              <a:spcBef>
                <a:spcPts val="800"/>
              </a:spcBef>
            </a:pPr>
            <a:r>
              <a:rPr lang="ja" altLang="en-US" sz="1067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・モチベーションが特に高かった時期や低かった時期を特定し、それぞれの理由や背景を把握</a:t>
            </a:r>
            <a:endParaRPr sz="1067" dirty="0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pPr>
              <a:lnSpc>
                <a:spcPct val="115000"/>
              </a:lnSpc>
              <a:spcBef>
                <a:spcPts val="800"/>
              </a:spcBef>
            </a:pPr>
            <a:r>
              <a:rPr lang="ja" altLang="en-US" sz="1067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・グラフ全体の傾向（上昇傾向、下降傾向、波がある等）を観察</a:t>
            </a:r>
            <a:endParaRPr sz="1067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pPr>
              <a:spcBef>
                <a:spcPts val="800"/>
              </a:spcBef>
            </a:pPr>
            <a:endParaRPr sz="1067" dirty="0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endParaRPr sz="1067" dirty="0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</p:spTree>
    <p:extLst>
      <p:ext uri="{BB962C8B-B14F-4D97-AF65-F5344CB8AC3E}">
        <p14:creationId xmlns:p14="http://schemas.microsoft.com/office/powerpoint/2010/main" val="1376346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7FF4A4F-5190-D798-4B05-598993408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8" y="827590"/>
            <a:ext cx="11742404" cy="593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F809D87-E21B-B973-49BC-75378BC22F49}"/>
              </a:ext>
            </a:extLst>
          </p:cNvPr>
          <p:cNvSpPr txBox="1"/>
          <p:nvPr/>
        </p:nvSpPr>
        <p:spPr>
          <a:xfrm>
            <a:off x="319883" y="365925"/>
            <a:ext cx="67059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ja-JP" altLang="en-US" sz="2400" b="0" i="0" u="none" strike="noStrike" dirty="0">
                <a:solidFill>
                  <a:srgbClr val="595959"/>
                </a:solidFill>
                <a:effectLst/>
                <a:latin typeface="Noto Sans JP"/>
              </a:rPr>
              <a:t>モチベーショングラフ　～具体例～</a:t>
            </a:r>
            <a:endParaRPr lang="ja-JP" altLang="en-US" sz="2400" b="0" dirty="0">
              <a:effectLst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E81377-982A-3194-ABAB-B3734B20F7F7}"/>
              </a:ext>
            </a:extLst>
          </p:cNvPr>
          <p:cNvSpPr txBox="1"/>
          <p:nvPr/>
        </p:nvSpPr>
        <p:spPr>
          <a:xfrm>
            <a:off x="3046751" y="3248081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0" dirty="0">
                <a:effectLst/>
              </a:rPr>
              <a:t> </a:t>
            </a:r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7839D3-1A1F-9E99-CE91-2B42B52FB494}"/>
              </a:ext>
            </a:extLst>
          </p:cNvPr>
          <p:cNvSpPr txBox="1"/>
          <p:nvPr/>
        </p:nvSpPr>
        <p:spPr>
          <a:xfrm>
            <a:off x="3047036" y="3247227"/>
            <a:ext cx="6094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0" dirty="0">
                <a:effectLst/>
              </a:rPr>
              <a:t> </a:t>
            </a:r>
            <a:endParaRPr lang="ja-JP" altLang="en-US" dirty="0"/>
          </a:p>
        </p:txBody>
      </p:sp>
      <p:sp>
        <p:nvSpPr>
          <p:cNvPr id="10" name="Google Shape;62;p14">
            <a:extLst>
              <a:ext uri="{FF2B5EF4-FFF2-40B4-BE49-F238E27FC236}">
                <a16:creationId xmlns:a16="http://schemas.microsoft.com/office/drawing/2014/main" id="{6C567ABA-B2F4-6275-7879-2614AF93F329}"/>
              </a:ext>
            </a:extLst>
          </p:cNvPr>
          <p:cNvSpPr/>
          <p:nvPr/>
        </p:nvSpPr>
        <p:spPr>
          <a:xfrm>
            <a:off x="1964933" y="1708480"/>
            <a:ext cx="4778667" cy="3746000"/>
          </a:xfrm>
          <a:custGeom>
            <a:avLst/>
            <a:gdLst/>
            <a:ahLst/>
            <a:cxnLst/>
            <a:rect l="l" t="t" r="r" b="b"/>
            <a:pathLst>
              <a:path w="143360" h="112380" extrusionOk="0">
                <a:moveTo>
                  <a:pt x="0" y="52938"/>
                </a:moveTo>
                <a:cubicBezTo>
                  <a:pt x="4520" y="48579"/>
                  <a:pt x="21041" y="16882"/>
                  <a:pt x="27122" y="26784"/>
                </a:cubicBezTo>
                <a:cubicBezTo>
                  <a:pt x="33203" y="36686"/>
                  <a:pt x="28522" y="114178"/>
                  <a:pt x="36486" y="112348"/>
                </a:cubicBezTo>
                <a:cubicBezTo>
                  <a:pt x="44451" y="110518"/>
                  <a:pt x="65223" y="31412"/>
                  <a:pt x="74909" y="15806"/>
                </a:cubicBezTo>
                <a:cubicBezTo>
                  <a:pt x="84595" y="200"/>
                  <a:pt x="89115" y="7357"/>
                  <a:pt x="94604" y="18712"/>
                </a:cubicBezTo>
                <a:cubicBezTo>
                  <a:pt x="100093" y="30067"/>
                  <a:pt x="104291" y="79898"/>
                  <a:pt x="107843" y="83934"/>
                </a:cubicBezTo>
                <a:cubicBezTo>
                  <a:pt x="111395" y="87970"/>
                  <a:pt x="113924" y="38677"/>
                  <a:pt x="115915" y="42928"/>
                </a:cubicBezTo>
                <a:cubicBezTo>
                  <a:pt x="117906" y="47179"/>
                  <a:pt x="116291" y="116169"/>
                  <a:pt x="119789" y="109442"/>
                </a:cubicBezTo>
                <a:cubicBezTo>
                  <a:pt x="123287" y="102715"/>
                  <a:pt x="132974" y="15268"/>
                  <a:pt x="136902" y="2568"/>
                </a:cubicBezTo>
                <a:cubicBezTo>
                  <a:pt x="140831" y="-10132"/>
                  <a:pt x="142284" y="28130"/>
                  <a:pt x="143360" y="33242"/>
                </a:cubicBezTo>
              </a:path>
            </a:pathLst>
          </a:cu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ja-JP" altLang="en-US" sz="2400"/>
          </a:p>
        </p:txBody>
      </p:sp>
      <p:sp>
        <p:nvSpPr>
          <p:cNvPr id="12" name="Google Shape;63;p14">
            <a:extLst>
              <a:ext uri="{FF2B5EF4-FFF2-40B4-BE49-F238E27FC236}">
                <a16:creationId xmlns:a16="http://schemas.microsoft.com/office/drawing/2014/main" id="{1DD718AA-3A04-09FC-5B8F-A57817506A6D}"/>
              </a:ext>
            </a:extLst>
          </p:cNvPr>
          <p:cNvSpPr/>
          <p:nvPr/>
        </p:nvSpPr>
        <p:spPr>
          <a:xfrm>
            <a:off x="1723767" y="5027258"/>
            <a:ext cx="1236400" cy="515200"/>
          </a:xfrm>
          <a:prstGeom prst="wedgeRoundRectCallout">
            <a:avLst>
              <a:gd name="adj1" fmla="val 65774"/>
              <a:gd name="adj2" fmla="val 35650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ja" altLang="en-US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両親の洋服店が経営難に陥る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Google Shape;64;p14">
            <a:extLst>
              <a:ext uri="{FF2B5EF4-FFF2-40B4-BE49-F238E27FC236}">
                <a16:creationId xmlns:a16="http://schemas.microsoft.com/office/drawing/2014/main" id="{5DAB862D-39CB-5A3B-49FC-8A4E6256F85A}"/>
              </a:ext>
            </a:extLst>
          </p:cNvPr>
          <p:cNvSpPr/>
          <p:nvPr/>
        </p:nvSpPr>
        <p:spPr>
          <a:xfrm>
            <a:off x="1587700" y="1863525"/>
            <a:ext cx="1610400" cy="559200"/>
          </a:xfrm>
          <a:prstGeom prst="wedgeRoundRectCallout">
            <a:avLst>
              <a:gd name="adj1" fmla="val 23251"/>
              <a:gd name="adj2" fmla="val 69014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ja" altLang="en-US" sz="933" dirty="0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友人のコーディネートを手伝い、センスを認められる</a:t>
            </a:r>
            <a:endParaRPr sz="933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Google Shape;65;p14">
            <a:extLst>
              <a:ext uri="{FF2B5EF4-FFF2-40B4-BE49-F238E27FC236}">
                <a16:creationId xmlns:a16="http://schemas.microsoft.com/office/drawing/2014/main" id="{0C5A93A8-C390-F81E-A282-A338DBB8B6E9}"/>
              </a:ext>
            </a:extLst>
          </p:cNvPr>
          <p:cNvSpPr/>
          <p:nvPr/>
        </p:nvSpPr>
        <p:spPr>
          <a:xfrm>
            <a:off x="3045600" y="2627825"/>
            <a:ext cx="1065600" cy="396800"/>
          </a:xfrm>
          <a:prstGeom prst="wedgeRoundRectCallout">
            <a:avLst>
              <a:gd name="adj1" fmla="val 47973"/>
              <a:gd name="adj2" fmla="val 74765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ja" altLang="en-US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両親の洋服店の経営改善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Google Shape;66;p14">
            <a:extLst>
              <a:ext uri="{FF2B5EF4-FFF2-40B4-BE49-F238E27FC236}">
                <a16:creationId xmlns:a16="http://schemas.microsoft.com/office/drawing/2014/main" id="{4FF10745-3D3A-CEDF-FE8C-6A9301ACAFEF}"/>
              </a:ext>
            </a:extLst>
          </p:cNvPr>
          <p:cNvSpPr/>
          <p:nvPr/>
        </p:nvSpPr>
        <p:spPr>
          <a:xfrm>
            <a:off x="2500800" y="1420858"/>
            <a:ext cx="1610400" cy="396800"/>
          </a:xfrm>
          <a:prstGeom prst="wedgeRoundRectCallout">
            <a:avLst>
              <a:gd name="adj1" fmla="val 62692"/>
              <a:gd name="adj2" fmla="val 233199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ja" altLang="en-US" sz="933" dirty="0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学園祭のファッションショーで成功</a:t>
            </a:r>
            <a:endParaRPr sz="933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Google Shape;67;p14">
            <a:extLst>
              <a:ext uri="{FF2B5EF4-FFF2-40B4-BE49-F238E27FC236}">
                <a16:creationId xmlns:a16="http://schemas.microsoft.com/office/drawing/2014/main" id="{3286105E-76E1-9125-FD52-FCF6035DD222}"/>
              </a:ext>
            </a:extLst>
          </p:cNvPr>
          <p:cNvSpPr/>
          <p:nvPr/>
        </p:nvSpPr>
        <p:spPr>
          <a:xfrm>
            <a:off x="4215167" y="1271292"/>
            <a:ext cx="1610400" cy="396800"/>
          </a:xfrm>
          <a:prstGeom prst="wedgeRoundRectCallout">
            <a:avLst>
              <a:gd name="adj1" fmla="val -13415"/>
              <a:gd name="adj2" fmla="val 116893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ja" altLang="en-US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アパレルメーカーの店舗バイトではじめての販売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Google Shape;68;p14">
            <a:extLst>
              <a:ext uri="{FF2B5EF4-FFF2-40B4-BE49-F238E27FC236}">
                <a16:creationId xmlns:a16="http://schemas.microsoft.com/office/drawing/2014/main" id="{2B6DB8D4-EE74-05C9-3B4D-B20107C5E3ED}"/>
              </a:ext>
            </a:extLst>
          </p:cNvPr>
          <p:cNvSpPr/>
          <p:nvPr/>
        </p:nvSpPr>
        <p:spPr>
          <a:xfrm>
            <a:off x="3866767" y="5005258"/>
            <a:ext cx="1610400" cy="559200"/>
          </a:xfrm>
          <a:prstGeom prst="wedgeRoundRectCallout">
            <a:avLst>
              <a:gd name="adj1" fmla="val 56340"/>
              <a:gd name="adj2" fmla="val -136954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ja" altLang="en-US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ファッション業界の廃棄問題を知り、自分で何もできないことへの葛藤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Google Shape;69;p14">
            <a:extLst>
              <a:ext uri="{FF2B5EF4-FFF2-40B4-BE49-F238E27FC236}">
                <a16:creationId xmlns:a16="http://schemas.microsoft.com/office/drawing/2014/main" id="{CA192D6F-971E-1AAA-9491-86A6954CC3C9}"/>
              </a:ext>
            </a:extLst>
          </p:cNvPr>
          <p:cNvSpPr/>
          <p:nvPr/>
        </p:nvSpPr>
        <p:spPr>
          <a:xfrm>
            <a:off x="6204633" y="4844058"/>
            <a:ext cx="2270800" cy="720400"/>
          </a:xfrm>
          <a:prstGeom prst="wedgeRoundRectCallout">
            <a:avLst>
              <a:gd name="adj1" fmla="val -60912"/>
              <a:gd name="adj2" fmla="val 23306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altLang="ja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YouTube</a:t>
            </a:r>
            <a:r>
              <a:rPr lang="ja" altLang="en-US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のチャンネル登録者数が</a:t>
            </a:r>
            <a:endParaRPr sz="933">
              <a:solidFill>
                <a:schemeClr val="dk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r>
              <a:rPr lang="ja" altLang="en-US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伸び悩み、個人で実施する企画の</a:t>
            </a:r>
            <a:endParaRPr sz="933">
              <a:solidFill>
                <a:schemeClr val="dk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r>
              <a:rPr lang="ja" altLang="en-US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難しさの痛感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Google Shape;70;p14">
            <a:extLst>
              <a:ext uri="{FF2B5EF4-FFF2-40B4-BE49-F238E27FC236}">
                <a16:creationId xmlns:a16="http://schemas.microsoft.com/office/drawing/2014/main" id="{9CAB3D0A-5B8F-4DF5-2581-F2990E0541E3}"/>
              </a:ext>
            </a:extLst>
          </p:cNvPr>
          <p:cNvSpPr/>
          <p:nvPr/>
        </p:nvSpPr>
        <p:spPr>
          <a:xfrm>
            <a:off x="7101333" y="2864625"/>
            <a:ext cx="1840800" cy="396800"/>
          </a:xfrm>
          <a:prstGeom prst="wedgeRoundRectCallout">
            <a:avLst>
              <a:gd name="adj1" fmla="val -118817"/>
              <a:gd name="adj2" fmla="val 23076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altLang="ja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YouTube</a:t>
            </a:r>
            <a:r>
              <a:rPr lang="ja" altLang="en-US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のチャンネル開設！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Google Shape;71;p14">
            <a:extLst>
              <a:ext uri="{FF2B5EF4-FFF2-40B4-BE49-F238E27FC236}">
                <a16:creationId xmlns:a16="http://schemas.microsoft.com/office/drawing/2014/main" id="{3E7E25E9-22C2-4394-54D2-82543FC20DF4}"/>
              </a:ext>
            </a:extLst>
          </p:cNvPr>
          <p:cNvSpPr/>
          <p:nvPr/>
        </p:nvSpPr>
        <p:spPr>
          <a:xfrm>
            <a:off x="6831667" y="1271292"/>
            <a:ext cx="1610400" cy="396800"/>
          </a:xfrm>
          <a:prstGeom prst="wedgeRoundRectCallout">
            <a:avLst>
              <a:gd name="adj1" fmla="val -66801"/>
              <a:gd name="adj2" fmla="val 62324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altLang="ja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YouTube</a:t>
            </a:r>
            <a:r>
              <a:rPr lang="ja" altLang="en-US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のチャンネル登録者数</a:t>
            </a:r>
            <a:r>
              <a:rPr lang="en-US" altLang="ja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1,000</a:t>
            </a:r>
            <a:r>
              <a:rPr lang="ja" altLang="en-US" sz="933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突破！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3996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309</Words>
  <Application>Microsoft Office PowerPoint</Application>
  <PresentationFormat>ワイド画面</PresentationFormat>
  <Paragraphs>40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ゴシック</vt:lpstr>
      <vt:lpstr>Noto Sans JP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保坂 佐和子</dc:creator>
  <cp:lastModifiedBy>保坂 佐和子</cp:lastModifiedBy>
  <cp:revision>2</cp:revision>
  <dcterms:created xsi:type="dcterms:W3CDTF">2025-01-28T00:02:12Z</dcterms:created>
  <dcterms:modified xsi:type="dcterms:W3CDTF">2025-01-28T01:24:27Z</dcterms:modified>
</cp:coreProperties>
</file>