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2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B979A-A80D-4A14-B1C9-6023E448F406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586EE-FC10-40CF-846B-437272B7A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64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7d3bb9d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27d3bb9d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28ec4a0741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28ec4a0741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28ec4a074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28ec4a074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2EF404-E643-66BB-B32F-22D21DC70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F0CC5E-2863-57CD-F3A7-A450D0EF7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09A245-EFC3-42C1-8601-DEE86251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8E4D63-1334-29FB-4E13-C6C0B02BF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ED8FF3-E118-7003-198E-F67F2DFC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5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46EC2-ADBB-74E9-24DD-0E16A79E6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ED3C05-8094-4F97-D17A-86FCB02B8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D5EBBF-B8AE-17C1-4444-D1F9C8684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D9F1A8-F8F0-FBC3-B9A2-45143393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3052D1-088F-A7A2-840E-50CF46DD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97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61DE5E-0CA4-6998-3C97-237AB72C3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D221DC-479A-1C36-BB3E-AFD418ADB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425269-D6A5-246D-6A70-31AA0A6B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E8187E-3688-1E8A-F971-FEAEF9AB5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EB3D6D-ED4F-54F8-B9BA-9F39FD62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0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8C2B89-4DB6-45CA-A40F-BE8F16B48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C4B9DB-75F3-4766-DE3C-29FFF3F5D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8F9357-4402-04CD-A00D-6F01DDB3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09AD01-C99A-636A-E79E-DBAF0982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03AC7-C11E-FF34-5D95-85BFAB4C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19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2AF7C1-4168-4188-F01E-096AE44CA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37E18C-F48A-FC69-3791-8ECA0E0FB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99F3B3-CF08-6AAB-E0E6-7DE869252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A2F1B0-5751-CC8A-4528-FE725E00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90E7AF-42EF-FCA3-BE93-F614A7D9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12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0BB809-1AA4-14B7-15FC-723AD2FE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3A47B2-273A-50E8-9D89-0EF2B77A3A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DF8058-C5AA-FAA3-13AF-CBD06AE21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789D0B-DC48-00A5-718E-A0E8EF450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6DF797-E209-5AED-6FBD-534020A9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11486D-7AC9-B899-F417-4458B6ED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77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D405B-B00D-FE4A-361F-F34259432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0262A9-3E45-64F4-AB19-EA9BC542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60147B-A1EF-77F8-3F1C-A2405CE37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C802C28-0591-654E-8FBC-10501AB7F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6327668-1B76-EC6E-134A-C07A80404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02CE883-32B1-22C0-D724-40D3B266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00D199-052A-C0A9-48CA-E3E52E514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065D63E-682E-1B7C-2497-B54CA457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38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FEC6F-331F-803F-3A3C-295152A4F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D34493-B333-2C4E-9694-26BA73983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CE0102-BBDB-915E-8C80-6894B89B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B30011-E0AB-4277-E487-A25EBCE69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14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F5A395-053D-46C9-7BD3-95475D37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AA12644-712B-1DE4-4AFC-790FD4A90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B5F0EA-3AFF-D1F9-1C12-60B9B466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64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206CA3-7D77-233C-E614-A3DD1D7C0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8FF109-FD4F-9F70-88F4-88490F95B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6A6351-AC9C-7741-D7FC-315E44530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718B72-F23C-848F-3FE3-C542DD36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0959B9-C3DA-3AB3-DA88-A609F3D1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75D09D-B256-F582-39DB-356B4720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93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412C31-2794-BF93-D2BC-318BAC606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09F3F5D-686E-C3B5-C101-67257475B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1596DE-48B9-9849-E0DF-51B0B6C0C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6F1C19-0629-F36F-233B-09DAC4BF5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EB3070-5336-19A7-C496-C826F41E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F844D4-9A84-D1C0-3F96-C9D6E5CF4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12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AD9699-7030-3D53-55BD-5000F80C9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F904F2-F802-2ED6-B1CE-0ECE7463D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EC2ED4-8863-45CD-D4A1-291FA8639D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09257B-66BC-4CF3-9C94-594F3A3A78F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7CEB1C-70DC-F5C2-0A28-7F2FA5FE6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70BF5E-3464-0B5E-5702-4F4BF033F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D52D1F-27D4-485B-813C-43A3059B62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66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636831" y="1952933"/>
            <a:ext cx="1809576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22500" y="244933"/>
            <a:ext cx="6629600" cy="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ja" altLang="en-US" sz="2400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rPr>
              <a:t>マインドマップ　</a:t>
            </a:r>
            <a:endParaRPr sz="2400">
              <a:solidFill>
                <a:schemeClr val="dk2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9595933" y="1483917"/>
            <a:ext cx="1772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9670300" y="2231584"/>
            <a:ext cx="1772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8974035" y="857300"/>
            <a:ext cx="1083672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6798751" y="4485000"/>
            <a:ext cx="1317744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654084" y="4723567"/>
            <a:ext cx="1473408" cy="571536"/>
          </a:xfrm>
          <a:prstGeom prst="flowChartTerminator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6374732" y="6010451"/>
            <a:ext cx="157428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1911565" y="5856367"/>
            <a:ext cx="157428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4152233" y="6010467"/>
            <a:ext cx="169812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4459301" y="2763167"/>
            <a:ext cx="1473408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551433" y="1769700"/>
            <a:ext cx="1669104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1286131" y="4152033"/>
            <a:ext cx="2538864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1810013" y="2517351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68" name="Google Shape;68;p13"/>
          <p:cNvCxnSpPr>
            <a:stCxn id="54" idx="3"/>
            <a:endCxn id="58" idx="1"/>
          </p:cNvCxnSpPr>
          <p:nvPr/>
        </p:nvCxnSpPr>
        <p:spPr>
          <a:xfrm rot="10800000" flipH="1">
            <a:off x="8446407" y="1143101"/>
            <a:ext cx="527600" cy="109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9" name="Google Shape;69;p13"/>
          <p:cNvCxnSpPr>
            <a:stCxn id="54" idx="3"/>
            <a:endCxn id="56" idx="1"/>
          </p:cNvCxnSpPr>
          <p:nvPr/>
        </p:nvCxnSpPr>
        <p:spPr>
          <a:xfrm rot="10800000" flipH="1">
            <a:off x="8446407" y="1769501"/>
            <a:ext cx="1149600" cy="46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0" name="Google Shape;70;p13"/>
          <p:cNvCxnSpPr>
            <a:stCxn id="54" idx="3"/>
            <a:endCxn id="57" idx="1"/>
          </p:cNvCxnSpPr>
          <p:nvPr/>
        </p:nvCxnSpPr>
        <p:spPr>
          <a:xfrm>
            <a:off x="8446407" y="2238701"/>
            <a:ext cx="1224000" cy="27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1" name="Google Shape;71;p13"/>
          <p:cNvSpPr/>
          <p:nvPr/>
        </p:nvSpPr>
        <p:spPr>
          <a:xfrm>
            <a:off x="9296201" y="2902817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1286149" y="3334700"/>
            <a:ext cx="2199672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73" name="Google Shape;73;p13"/>
          <p:cNvCxnSpPr>
            <a:stCxn id="65" idx="3"/>
            <a:endCxn id="64" idx="1"/>
          </p:cNvCxnSpPr>
          <p:nvPr/>
        </p:nvCxnSpPr>
        <p:spPr>
          <a:xfrm>
            <a:off x="3220537" y="2055468"/>
            <a:ext cx="1238800" cy="99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4" name="Google Shape;74;p13"/>
          <p:cNvCxnSpPr>
            <a:stCxn id="67" idx="3"/>
            <a:endCxn id="64" idx="1"/>
          </p:cNvCxnSpPr>
          <p:nvPr/>
        </p:nvCxnSpPr>
        <p:spPr>
          <a:xfrm>
            <a:off x="2853581" y="2803119"/>
            <a:ext cx="1605600" cy="24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" name="Google Shape;75;p13"/>
          <p:cNvCxnSpPr>
            <a:stCxn id="72" idx="3"/>
            <a:endCxn id="64" idx="1"/>
          </p:cNvCxnSpPr>
          <p:nvPr/>
        </p:nvCxnSpPr>
        <p:spPr>
          <a:xfrm rot="10800000" flipH="1">
            <a:off x="3485821" y="3048868"/>
            <a:ext cx="973600" cy="57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6" name="Google Shape;76;p13"/>
          <p:cNvCxnSpPr>
            <a:stCxn id="66" idx="3"/>
            <a:endCxn id="64" idx="1"/>
          </p:cNvCxnSpPr>
          <p:nvPr/>
        </p:nvCxnSpPr>
        <p:spPr>
          <a:xfrm rot="10800000" flipH="1">
            <a:off x="3824995" y="3049001"/>
            <a:ext cx="634400" cy="138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" name="Google Shape;77;p13"/>
          <p:cNvCxnSpPr>
            <a:stCxn id="60" idx="2"/>
            <a:endCxn id="63" idx="0"/>
          </p:cNvCxnSpPr>
          <p:nvPr/>
        </p:nvCxnSpPr>
        <p:spPr>
          <a:xfrm flipH="1">
            <a:off x="5001188" y="5295103"/>
            <a:ext cx="389600" cy="71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8" name="Google Shape;78;p13"/>
          <p:cNvCxnSpPr>
            <a:stCxn id="62" idx="3"/>
            <a:endCxn id="60" idx="2"/>
          </p:cNvCxnSpPr>
          <p:nvPr/>
        </p:nvCxnSpPr>
        <p:spPr>
          <a:xfrm rot="10800000" flipH="1">
            <a:off x="3485845" y="5294935"/>
            <a:ext cx="1904800" cy="84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" name="Google Shape;79;p13"/>
          <p:cNvCxnSpPr>
            <a:stCxn id="60" idx="2"/>
            <a:endCxn id="61" idx="1"/>
          </p:cNvCxnSpPr>
          <p:nvPr/>
        </p:nvCxnSpPr>
        <p:spPr>
          <a:xfrm>
            <a:off x="5390788" y="5295103"/>
            <a:ext cx="984000" cy="100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0" name="Google Shape;80;p13"/>
          <p:cNvSpPr/>
          <p:nvPr/>
        </p:nvSpPr>
        <p:spPr>
          <a:xfrm>
            <a:off x="3485847" y="1414600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81" name="Google Shape;81;p13"/>
          <p:cNvCxnSpPr>
            <a:stCxn id="80" idx="2"/>
            <a:endCxn id="64" idx="1"/>
          </p:cNvCxnSpPr>
          <p:nvPr/>
        </p:nvCxnSpPr>
        <p:spPr>
          <a:xfrm>
            <a:off x="4007631" y="1986136"/>
            <a:ext cx="451600" cy="106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2" name="Google Shape;82;p13"/>
          <p:cNvSpPr/>
          <p:nvPr/>
        </p:nvSpPr>
        <p:spPr>
          <a:xfrm>
            <a:off x="2318864" y="5004184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83" name="Google Shape;83;p13"/>
          <p:cNvCxnSpPr>
            <a:stCxn id="82" idx="3"/>
            <a:endCxn id="60" idx="2"/>
          </p:cNvCxnSpPr>
          <p:nvPr/>
        </p:nvCxnSpPr>
        <p:spPr>
          <a:xfrm>
            <a:off x="3362432" y="5289952"/>
            <a:ext cx="2028400" cy="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84;p13"/>
          <p:cNvCxnSpPr>
            <a:stCxn id="54" idx="3"/>
            <a:endCxn id="71" idx="1"/>
          </p:cNvCxnSpPr>
          <p:nvPr/>
        </p:nvCxnSpPr>
        <p:spPr>
          <a:xfrm>
            <a:off x="8446407" y="2238701"/>
            <a:ext cx="849600" cy="92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" name="Google Shape;85;p13"/>
          <p:cNvSpPr/>
          <p:nvPr/>
        </p:nvSpPr>
        <p:spPr>
          <a:xfrm>
            <a:off x="8604967" y="5787133"/>
            <a:ext cx="3537360" cy="709992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86" name="Google Shape;86;p13"/>
          <p:cNvCxnSpPr>
            <a:stCxn id="59" idx="2"/>
            <a:endCxn id="85" idx="0"/>
          </p:cNvCxnSpPr>
          <p:nvPr/>
        </p:nvCxnSpPr>
        <p:spPr>
          <a:xfrm>
            <a:off x="7457623" y="5056536"/>
            <a:ext cx="2916000" cy="730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7" name="Google Shape;87;p13"/>
          <p:cNvSpPr/>
          <p:nvPr/>
        </p:nvSpPr>
        <p:spPr>
          <a:xfrm>
            <a:off x="7077519" y="5412717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88" name="Google Shape;88;p13"/>
          <p:cNvCxnSpPr>
            <a:stCxn id="59" idx="2"/>
            <a:endCxn id="87" idx="0"/>
          </p:cNvCxnSpPr>
          <p:nvPr/>
        </p:nvCxnSpPr>
        <p:spPr>
          <a:xfrm>
            <a:off x="7457623" y="5056536"/>
            <a:ext cx="184400" cy="35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9" name="Google Shape;89;p13"/>
          <p:cNvSpPr/>
          <p:nvPr/>
        </p:nvSpPr>
        <p:spPr>
          <a:xfrm>
            <a:off x="7886984" y="3557300"/>
            <a:ext cx="1473408" cy="571536"/>
          </a:xfrm>
          <a:prstGeom prst="flowChartTerminator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10425168" y="3665433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0425168" y="4651884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92" name="Google Shape;92;p13"/>
          <p:cNvCxnSpPr>
            <a:stCxn id="89" idx="3"/>
            <a:endCxn id="90" idx="1"/>
          </p:cNvCxnSpPr>
          <p:nvPr/>
        </p:nvCxnSpPr>
        <p:spPr>
          <a:xfrm>
            <a:off x="9360392" y="3843068"/>
            <a:ext cx="1064800" cy="7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" name="Google Shape;93;p13"/>
          <p:cNvCxnSpPr>
            <a:stCxn id="89" idx="3"/>
            <a:endCxn id="91" idx="1"/>
          </p:cNvCxnSpPr>
          <p:nvPr/>
        </p:nvCxnSpPr>
        <p:spPr>
          <a:xfrm>
            <a:off x="9360392" y="3843068"/>
            <a:ext cx="1064800" cy="1064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4" name="Google Shape;94;p13"/>
          <p:cNvSpPr/>
          <p:nvPr/>
        </p:nvSpPr>
        <p:spPr>
          <a:xfrm>
            <a:off x="6068384" y="3414400"/>
            <a:ext cx="1473408" cy="571536"/>
          </a:xfrm>
          <a:prstGeom prst="flowChartTerminator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200">
                <a:latin typeface="Noto Sans JP"/>
                <a:ea typeface="Noto Sans JP"/>
                <a:cs typeface="Noto Sans JP"/>
                <a:sym typeface="Noto Sans JP"/>
              </a:rPr>
              <a:t>起業アイデア</a:t>
            </a:r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95" name="Google Shape;95;p13"/>
          <p:cNvCxnSpPr>
            <a:stCxn id="54" idx="2"/>
            <a:endCxn id="94" idx="0"/>
          </p:cNvCxnSpPr>
          <p:nvPr/>
        </p:nvCxnSpPr>
        <p:spPr>
          <a:xfrm flipH="1">
            <a:off x="6805219" y="2524469"/>
            <a:ext cx="736400" cy="89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6" name="Google Shape;96;p13"/>
          <p:cNvCxnSpPr>
            <a:stCxn id="64" idx="2"/>
            <a:endCxn id="94" idx="1"/>
          </p:cNvCxnSpPr>
          <p:nvPr/>
        </p:nvCxnSpPr>
        <p:spPr>
          <a:xfrm>
            <a:off x="5196005" y="3334703"/>
            <a:ext cx="872400" cy="3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Google Shape;97;p13"/>
          <p:cNvCxnSpPr>
            <a:stCxn id="60" idx="0"/>
            <a:endCxn id="94" idx="2"/>
          </p:cNvCxnSpPr>
          <p:nvPr/>
        </p:nvCxnSpPr>
        <p:spPr>
          <a:xfrm rot="10800000" flipH="1">
            <a:off x="5390788" y="3985967"/>
            <a:ext cx="1414400" cy="73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13"/>
          <p:cNvCxnSpPr>
            <a:stCxn id="94" idx="2"/>
            <a:endCxn id="59" idx="0"/>
          </p:cNvCxnSpPr>
          <p:nvPr/>
        </p:nvCxnSpPr>
        <p:spPr>
          <a:xfrm>
            <a:off x="6805088" y="3985936"/>
            <a:ext cx="652400" cy="49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" name="Google Shape;99;p13"/>
          <p:cNvCxnSpPr>
            <a:stCxn id="94" idx="3"/>
            <a:endCxn id="89" idx="1"/>
          </p:cNvCxnSpPr>
          <p:nvPr/>
        </p:nvCxnSpPr>
        <p:spPr>
          <a:xfrm>
            <a:off x="7541792" y="3700168"/>
            <a:ext cx="345200" cy="14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/>
          <p:nvPr/>
        </p:nvSpPr>
        <p:spPr>
          <a:xfrm>
            <a:off x="6636831" y="1952933"/>
            <a:ext cx="1809576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522500" y="244933"/>
            <a:ext cx="6629600" cy="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ja" altLang="en-US" sz="2400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rPr>
              <a:t>マインドマップ　～利用方法ガイド～　</a:t>
            </a:r>
            <a:endParaRPr sz="2400">
              <a:solidFill>
                <a:schemeClr val="dk2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9595933" y="1483917"/>
            <a:ext cx="1772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9670300" y="2231584"/>
            <a:ext cx="1772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08" name="Google Shape;108;p14"/>
          <p:cNvSpPr/>
          <p:nvPr/>
        </p:nvSpPr>
        <p:spPr>
          <a:xfrm>
            <a:off x="8974035" y="857300"/>
            <a:ext cx="1083672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6798751" y="4485000"/>
            <a:ext cx="1317744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4654084" y="4723567"/>
            <a:ext cx="1473408" cy="571536"/>
          </a:xfrm>
          <a:prstGeom prst="flowChartTerminator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6374732" y="6010451"/>
            <a:ext cx="157428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1911565" y="5856367"/>
            <a:ext cx="157428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4152233" y="6010467"/>
            <a:ext cx="169812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4459301" y="2763167"/>
            <a:ext cx="1473408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1551433" y="1769700"/>
            <a:ext cx="1669104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1286131" y="4152033"/>
            <a:ext cx="2538864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1810013" y="2517351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18" name="Google Shape;118;p14"/>
          <p:cNvCxnSpPr>
            <a:stCxn id="104" idx="3"/>
            <a:endCxn id="108" idx="1"/>
          </p:cNvCxnSpPr>
          <p:nvPr/>
        </p:nvCxnSpPr>
        <p:spPr>
          <a:xfrm rot="10800000" flipH="1">
            <a:off x="8446407" y="1143101"/>
            <a:ext cx="527600" cy="109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9" name="Google Shape;119;p14"/>
          <p:cNvCxnSpPr>
            <a:stCxn id="104" idx="3"/>
            <a:endCxn id="106" idx="1"/>
          </p:cNvCxnSpPr>
          <p:nvPr/>
        </p:nvCxnSpPr>
        <p:spPr>
          <a:xfrm rot="10800000" flipH="1">
            <a:off x="8446407" y="1769501"/>
            <a:ext cx="1149600" cy="46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0" name="Google Shape;120;p14"/>
          <p:cNvCxnSpPr>
            <a:stCxn id="104" idx="3"/>
            <a:endCxn id="107" idx="1"/>
          </p:cNvCxnSpPr>
          <p:nvPr/>
        </p:nvCxnSpPr>
        <p:spPr>
          <a:xfrm>
            <a:off x="8446407" y="2238701"/>
            <a:ext cx="1224000" cy="27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1" name="Google Shape;121;p14"/>
          <p:cNvSpPr/>
          <p:nvPr/>
        </p:nvSpPr>
        <p:spPr>
          <a:xfrm>
            <a:off x="9296201" y="2902817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22" name="Google Shape;122;p14"/>
          <p:cNvSpPr/>
          <p:nvPr/>
        </p:nvSpPr>
        <p:spPr>
          <a:xfrm>
            <a:off x="1286149" y="3334700"/>
            <a:ext cx="2199672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23" name="Google Shape;123;p14"/>
          <p:cNvCxnSpPr>
            <a:stCxn id="115" idx="3"/>
            <a:endCxn id="114" idx="1"/>
          </p:cNvCxnSpPr>
          <p:nvPr/>
        </p:nvCxnSpPr>
        <p:spPr>
          <a:xfrm>
            <a:off x="3220537" y="2055468"/>
            <a:ext cx="1238800" cy="99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4" name="Google Shape;124;p14"/>
          <p:cNvCxnSpPr>
            <a:stCxn id="117" idx="3"/>
            <a:endCxn id="114" idx="1"/>
          </p:cNvCxnSpPr>
          <p:nvPr/>
        </p:nvCxnSpPr>
        <p:spPr>
          <a:xfrm>
            <a:off x="2853581" y="2803119"/>
            <a:ext cx="1605600" cy="24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5" name="Google Shape;125;p14"/>
          <p:cNvCxnSpPr>
            <a:stCxn id="122" idx="3"/>
            <a:endCxn id="114" idx="1"/>
          </p:cNvCxnSpPr>
          <p:nvPr/>
        </p:nvCxnSpPr>
        <p:spPr>
          <a:xfrm rot="10800000" flipH="1">
            <a:off x="3485821" y="3048868"/>
            <a:ext cx="973600" cy="57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6" name="Google Shape;126;p14"/>
          <p:cNvCxnSpPr>
            <a:stCxn id="116" idx="3"/>
            <a:endCxn id="114" idx="1"/>
          </p:cNvCxnSpPr>
          <p:nvPr/>
        </p:nvCxnSpPr>
        <p:spPr>
          <a:xfrm rot="10800000" flipH="1">
            <a:off x="3824995" y="3049001"/>
            <a:ext cx="634400" cy="138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7" name="Google Shape;127;p14"/>
          <p:cNvCxnSpPr>
            <a:stCxn id="110" idx="2"/>
            <a:endCxn id="113" idx="0"/>
          </p:cNvCxnSpPr>
          <p:nvPr/>
        </p:nvCxnSpPr>
        <p:spPr>
          <a:xfrm flipH="1">
            <a:off x="5001188" y="5295103"/>
            <a:ext cx="389600" cy="71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8" name="Google Shape;128;p14"/>
          <p:cNvCxnSpPr>
            <a:stCxn id="112" idx="3"/>
            <a:endCxn id="110" idx="2"/>
          </p:cNvCxnSpPr>
          <p:nvPr/>
        </p:nvCxnSpPr>
        <p:spPr>
          <a:xfrm rot="10800000" flipH="1">
            <a:off x="3485845" y="5294935"/>
            <a:ext cx="1904800" cy="84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9" name="Google Shape;129;p14"/>
          <p:cNvCxnSpPr>
            <a:stCxn id="110" idx="2"/>
            <a:endCxn id="111" idx="1"/>
          </p:cNvCxnSpPr>
          <p:nvPr/>
        </p:nvCxnSpPr>
        <p:spPr>
          <a:xfrm>
            <a:off x="5390788" y="5295103"/>
            <a:ext cx="984000" cy="100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0" name="Google Shape;130;p14"/>
          <p:cNvSpPr/>
          <p:nvPr/>
        </p:nvSpPr>
        <p:spPr>
          <a:xfrm>
            <a:off x="3485847" y="1414600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31" name="Google Shape;131;p14"/>
          <p:cNvCxnSpPr>
            <a:stCxn id="130" idx="2"/>
            <a:endCxn id="114" idx="1"/>
          </p:cNvCxnSpPr>
          <p:nvPr/>
        </p:nvCxnSpPr>
        <p:spPr>
          <a:xfrm>
            <a:off x="4007631" y="1986136"/>
            <a:ext cx="451600" cy="106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2" name="Google Shape;132;p14"/>
          <p:cNvSpPr/>
          <p:nvPr/>
        </p:nvSpPr>
        <p:spPr>
          <a:xfrm>
            <a:off x="2318864" y="5004184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33" name="Google Shape;133;p14"/>
          <p:cNvCxnSpPr>
            <a:stCxn id="132" idx="3"/>
            <a:endCxn id="110" idx="2"/>
          </p:cNvCxnSpPr>
          <p:nvPr/>
        </p:nvCxnSpPr>
        <p:spPr>
          <a:xfrm>
            <a:off x="3362432" y="5289952"/>
            <a:ext cx="2028400" cy="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" name="Google Shape;134;p14"/>
          <p:cNvCxnSpPr>
            <a:stCxn id="104" idx="3"/>
            <a:endCxn id="121" idx="1"/>
          </p:cNvCxnSpPr>
          <p:nvPr/>
        </p:nvCxnSpPr>
        <p:spPr>
          <a:xfrm>
            <a:off x="8446407" y="2238701"/>
            <a:ext cx="849600" cy="92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5" name="Google Shape;135;p14"/>
          <p:cNvSpPr/>
          <p:nvPr/>
        </p:nvSpPr>
        <p:spPr>
          <a:xfrm>
            <a:off x="8604967" y="5787133"/>
            <a:ext cx="3537360" cy="709992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36" name="Google Shape;136;p14"/>
          <p:cNvCxnSpPr>
            <a:stCxn id="109" idx="2"/>
            <a:endCxn id="135" idx="0"/>
          </p:cNvCxnSpPr>
          <p:nvPr/>
        </p:nvCxnSpPr>
        <p:spPr>
          <a:xfrm>
            <a:off x="7457623" y="5056536"/>
            <a:ext cx="2916000" cy="730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7" name="Google Shape;137;p14"/>
          <p:cNvSpPr/>
          <p:nvPr/>
        </p:nvSpPr>
        <p:spPr>
          <a:xfrm>
            <a:off x="7077519" y="5412717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38" name="Google Shape;138;p14"/>
          <p:cNvCxnSpPr>
            <a:stCxn id="109" idx="2"/>
            <a:endCxn id="137" idx="0"/>
          </p:cNvCxnSpPr>
          <p:nvPr/>
        </p:nvCxnSpPr>
        <p:spPr>
          <a:xfrm>
            <a:off x="7457623" y="5056536"/>
            <a:ext cx="184400" cy="35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9" name="Google Shape;139;p14"/>
          <p:cNvSpPr/>
          <p:nvPr/>
        </p:nvSpPr>
        <p:spPr>
          <a:xfrm>
            <a:off x="7886984" y="3557300"/>
            <a:ext cx="1473408" cy="571536"/>
          </a:xfrm>
          <a:prstGeom prst="flowChartTerminator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40" name="Google Shape;140;p14"/>
          <p:cNvSpPr/>
          <p:nvPr/>
        </p:nvSpPr>
        <p:spPr>
          <a:xfrm>
            <a:off x="10425168" y="3665433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41" name="Google Shape;141;p14"/>
          <p:cNvSpPr/>
          <p:nvPr/>
        </p:nvSpPr>
        <p:spPr>
          <a:xfrm>
            <a:off x="10425168" y="4651884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42" name="Google Shape;142;p14"/>
          <p:cNvCxnSpPr>
            <a:stCxn id="139" idx="3"/>
            <a:endCxn id="140" idx="1"/>
          </p:cNvCxnSpPr>
          <p:nvPr/>
        </p:nvCxnSpPr>
        <p:spPr>
          <a:xfrm>
            <a:off x="9360392" y="3843068"/>
            <a:ext cx="1064800" cy="7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" name="Google Shape;143;p14"/>
          <p:cNvCxnSpPr>
            <a:stCxn id="139" idx="3"/>
            <a:endCxn id="141" idx="1"/>
          </p:cNvCxnSpPr>
          <p:nvPr/>
        </p:nvCxnSpPr>
        <p:spPr>
          <a:xfrm>
            <a:off x="9360392" y="3843068"/>
            <a:ext cx="1064800" cy="1064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4" name="Google Shape;144;p14"/>
          <p:cNvSpPr/>
          <p:nvPr/>
        </p:nvSpPr>
        <p:spPr>
          <a:xfrm>
            <a:off x="302580" y="2517351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45" name="Google Shape;145;p14"/>
          <p:cNvCxnSpPr>
            <a:stCxn id="144" idx="3"/>
            <a:endCxn id="117" idx="1"/>
          </p:cNvCxnSpPr>
          <p:nvPr/>
        </p:nvCxnSpPr>
        <p:spPr>
          <a:xfrm>
            <a:off x="1346148" y="2803119"/>
            <a:ext cx="46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6" name="Google Shape;146;p14"/>
          <p:cNvSpPr/>
          <p:nvPr/>
        </p:nvSpPr>
        <p:spPr>
          <a:xfrm>
            <a:off x="302569" y="5289967"/>
            <a:ext cx="1149624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47" name="Google Shape;147;p14"/>
          <p:cNvCxnSpPr>
            <a:stCxn id="146" idx="3"/>
            <a:endCxn id="112" idx="1"/>
          </p:cNvCxnSpPr>
          <p:nvPr/>
        </p:nvCxnSpPr>
        <p:spPr>
          <a:xfrm>
            <a:off x="1452193" y="5575735"/>
            <a:ext cx="459200" cy="566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8" name="Google Shape;148;p14"/>
          <p:cNvSpPr/>
          <p:nvPr/>
        </p:nvSpPr>
        <p:spPr>
          <a:xfrm>
            <a:off x="10470468" y="348600"/>
            <a:ext cx="1083672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49" name="Google Shape;149;p14"/>
          <p:cNvCxnSpPr>
            <a:stCxn id="108" idx="3"/>
            <a:endCxn id="148" idx="1"/>
          </p:cNvCxnSpPr>
          <p:nvPr/>
        </p:nvCxnSpPr>
        <p:spPr>
          <a:xfrm rot="10800000" flipH="1">
            <a:off x="10057707" y="634268"/>
            <a:ext cx="412800" cy="50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0" name="Google Shape;150;p14"/>
          <p:cNvSpPr/>
          <p:nvPr/>
        </p:nvSpPr>
        <p:spPr>
          <a:xfrm>
            <a:off x="6048217" y="3414533"/>
            <a:ext cx="1473408" cy="571536"/>
          </a:xfrm>
          <a:prstGeom prst="flowChartTerminator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起業アイデア</a:t>
            </a:r>
            <a:endParaRPr sz="120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151" name="Google Shape;151;p14"/>
          <p:cNvCxnSpPr>
            <a:stCxn id="150" idx="1"/>
            <a:endCxn id="114" idx="2"/>
          </p:cNvCxnSpPr>
          <p:nvPr/>
        </p:nvCxnSpPr>
        <p:spPr>
          <a:xfrm rot="10800000">
            <a:off x="5195817" y="3334701"/>
            <a:ext cx="852400" cy="3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" name="Google Shape;152;p14"/>
          <p:cNvCxnSpPr>
            <a:stCxn id="150" idx="2"/>
            <a:endCxn id="110" idx="0"/>
          </p:cNvCxnSpPr>
          <p:nvPr/>
        </p:nvCxnSpPr>
        <p:spPr>
          <a:xfrm flipH="1">
            <a:off x="5390921" y="3986069"/>
            <a:ext cx="1394000" cy="73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" name="Google Shape;153;p14"/>
          <p:cNvCxnSpPr>
            <a:stCxn id="150" idx="2"/>
            <a:endCxn id="109" idx="0"/>
          </p:cNvCxnSpPr>
          <p:nvPr/>
        </p:nvCxnSpPr>
        <p:spPr>
          <a:xfrm>
            <a:off x="6784921" y="3986069"/>
            <a:ext cx="672800" cy="49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4" name="Google Shape;154;p14"/>
          <p:cNvCxnSpPr>
            <a:stCxn id="104" idx="2"/>
            <a:endCxn id="150" idx="0"/>
          </p:cNvCxnSpPr>
          <p:nvPr/>
        </p:nvCxnSpPr>
        <p:spPr>
          <a:xfrm flipH="1">
            <a:off x="6784819" y="2524469"/>
            <a:ext cx="756800" cy="89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5" name="Google Shape;155;p14"/>
          <p:cNvCxnSpPr>
            <a:stCxn id="150" idx="3"/>
            <a:endCxn id="139" idx="1"/>
          </p:cNvCxnSpPr>
          <p:nvPr/>
        </p:nvCxnSpPr>
        <p:spPr>
          <a:xfrm>
            <a:off x="7521625" y="3700301"/>
            <a:ext cx="365200" cy="14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6" name="Google Shape;156;p14"/>
          <p:cNvSpPr/>
          <p:nvPr/>
        </p:nvSpPr>
        <p:spPr>
          <a:xfrm>
            <a:off x="7077533" y="3072467"/>
            <a:ext cx="1772400" cy="365600"/>
          </a:xfrm>
          <a:prstGeom prst="wedgeRoundRectCallout">
            <a:avLst>
              <a:gd name="adj1" fmla="val -39053"/>
              <a:gd name="adj2" fmla="val 76860"/>
              <a:gd name="adj3" fmla="val 0"/>
            </a:avLst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067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①中心にテーマを設定</a:t>
            </a:r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57" name="Google Shape;157;p14"/>
          <p:cNvSpPr/>
          <p:nvPr/>
        </p:nvSpPr>
        <p:spPr>
          <a:xfrm>
            <a:off x="4152233" y="3921467"/>
            <a:ext cx="1856000" cy="365600"/>
          </a:xfrm>
          <a:prstGeom prst="wedgeRoundRectCallout">
            <a:avLst>
              <a:gd name="adj1" fmla="val 34640"/>
              <a:gd name="adj2" fmla="val -149079"/>
              <a:gd name="adj3" fmla="val 0"/>
            </a:avLst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067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②中心から放射線状に</a:t>
            </a:r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 algn="ctr"/>
            <a:r>
              <a:rPr lang="ja" altLang="en-US" sz="1067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線を引く</a:t>
            </a:r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58" name="Google Shape;158;p14"/>
          <p:cNvSpPr/>
          <p:nvPr/>
        </p:nvSpPr>
        <p:spPr>
          <a:xfrm>
            <a:off x="4826300" y="2397567"/>
            <a:ext cx="1669200" cy="365600"/>
          </a:xfrm>
          <a:prstGeom prst="wedgeRoundRectCallout">
            <a:avLst>
              <a:gd name="adj1" fmla="val -39053"/>
              <a:gd name="adj2" fmla="val 76860"/>
              <a:gd name="adj3" fmla="val 0"/>
            </a:avLst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067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③主要カテゴリを記入</a:t>
            </a:r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59" name="Google Shape;159;p14"/>
          <p:cNvSpPr/>
          <p:nvPr/>
        </p:nvSpPr>
        <p:spPr>
          <a:xfrm>
            <a:off x="4826300" y="1321100"/>
            <a:ext cx="2096800" cy="365600"/>
          </a:xfrm>
          <a:prstGeom prst="wedgeRoundRectCallout">
            <a:avLst>
              <a:gd name="adj1" fmla="val -64800"/>
              <a:gd name="adj2" fmla="val 94356"/>
              <a:gd name="adj3" fmla="val 0"/>
            </a:avLst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④線をのばし、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 algn="ctr"/>
            <a:r>
              <a:rPr lang="ja" altLang="en-US" sz="1067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関連するアイデアを記入</a:t>
            </a:r>
            <a:endParaRPr sz="1067" dirty="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160" name="Google Shape;160;p14"/>
          <p:cNvCxnSpPr>
            <a:stCxn id="144" idx="2"/>
            <a:endCxn id="112" idx="0"/>
          </p:cNvCxnSpPr>
          <p:nvPr/>
        </p:nvCxnSpPr>
        <p:spPr>
          <a:xfrm rot="-5400000" flipH="1">
            <a:off x="377764" y="3535487"/>
            <a:ext cx="2767600" cy="1874400"/>
          </a:xfrm>
          <a:prstGeom prst="curvedConnector3">
            <a:avLst>
              <a:gd name="adj1" fmla="val 8384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1" name="Google Shape;161;p14"/>
          <p:cNvSpPr/>
          <p:nvPr/>
        </p:nvSpPr>
        <p:spPr>
          <a:xfrm>
            <a:off x="2063100" y="4775551"/>
            <a:ext cx="2763200" cy="365600"/>
          </a:xfrm>
          <a:prstGeom prst="wedgeRoundRectCallout">
            <a:avLst>
              <a:gd name="adj1" fmla="val -64800"/>
              <a:gd name="adj2" fmla="val 94356"/>
              <a:gd name="adj3" fmla="val 0"/>
            </a:avLst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067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⑤枝を自由にのばし、関連性を見出す</a:t>
            </a:r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62" name="Google Shape;162;p14"/>
          <p:cNvSpPr/>
          <p:nvPr/>
        </p:nvSpPr>
        <p:spPr>
          <a:xfrm>
            <a:off x="9160233" y="2055467"/>
            <a:ext cx="2840800" cy="42408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en-US" altLang="ja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【</a:t>
            </a:r>
            <a:r>
              <a:rPr lang="ja" altLang="en-US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目的</a:t>
            </a:r>
            <a:r>
              <a:rPr lang="en-US" altLang="ja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】</a:t>
            </a: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ja" altLang="en-US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アイデアの整理、新たな発想の創出、全体像の把握</a:t>
            </a: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en-US" altLang="ja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【</a:t>
            </a:r>
            <a:r>
              <a:rPr lang="ja" altLang="en-US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利用方法</a:t>
            </a:r>
            <a:r>
              <a:rPr lang="en-US" altLang="ja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】</a:t>
            </a: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buClr>
                <a:schemeClr val="dk1"/>
              </a:buClr>
              <a:buSzPts val="1100"/>
            </a:pPr>
            <a:r>
              <a:rPr lang="ja" altLang="en-US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①～⑤や以下ポイント参照</a:t>
            </a: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en-US" altLang="ja" sz="1067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【</a:t>
            </a:r>
            <a:r>
              <a:rPr lang="ja" altLang="en-US" sz="1067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ポイント</a:t>
            </a:r>
            <a:r>
              <a:rPr lang="en-US" altLang="ja" sz="1067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】</a:t>
            </a:r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r>
              <a:rPr lang="ja" altLang="en-US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・単語や短いフレーズを使用し、簡潔に表現する</a:t>
            </a: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2000"/>
              </a:spcBef>
            </a:pPr>
            <a:r>
              <a:rPr lang="ja" altLang="en-US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・思いついたアイデアを躊躇せずに書き込む</a:t>
            </a: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2000"/>
              </a:spcBef>
            </a:pPr>
            <a:r>
              <a:rPr lang="ja" altLang="en-US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・完成後、全体を見直し、新たな関連性や気づきを探る</a:t>
            </a: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lnSpc>
                <a:spcPct val="115000"/>
              </a:lnSpc>
              <a:spcBef>
                <a:spcPts val="2000"/>
              </a:spcBef>
            </a:pPr>
            <a:r>
              <a:rPr lang="ja" altLang="en-US" sz="1067">
                <a:solidFill>
                  <a:schemeClr val="dk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・必要に応じて枝を追加したり、構造を変更する</a:t>
            </a: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 marL="609585">
              <a:lnSpc>
                <a:spcPct val="115000"/>
              </a:lnSpc>
              <a:spcBef>
                <a:spcPts val="2000"/>
              </a:spcBef>
            </a:pPr>
            <a:endParaRPr sz="1067">
              <a:solidFill>
                <a:schemeClr val="dk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>
              <a:spcBef>
                <a:spcPts val="2000"/>
              </a:spcBef>
            </a:pPr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endParaRPr sz="1067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5"/>
          <p:cNvSpPr/>
          <p:nvPr/>
        </p:nvSpPr>
        <p:spPr>
          <a:xfrm>
            <a:off x="6636831" y="1952933"/>
            <a:ext cx="1809576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市場のトレンド</a:t>
            </a:r>
            <a:endParaRPr sz="120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68" name="Google Shape;168;p15"/>
          <p:cNvSpPr txBox="1"/>
          <p:nvPr/>
        </p:nvSpPr>
        <p:spPr>
          <a:xfrm>
            <a:off x="522500" y="244933"/>
            <a:ext cx="6629600" cy="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ja" altLang="en-US" sz="2400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rPr>
              <a:t>マインドマップ　～具体例～</a:t>
            </a:r>
            <a:endParaRPr sz="2400">
              <a:solidFill>
                <a:schemeClr val="dk2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69" name="Google Shape;169;p15"/>
          <p:cNvSpPr/>
          <p:nvPr/>
        </p:nvSpPr>
        <p:spPr>
          <a:xfrm>
            <a:off x="9595933" y="1483917"/>
            <a:ext cx="1772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オンラインショッピング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0" name="Google Shape;170;p15"/>
          <p:cNvSpPr/>
          <p:nvPr/>
        </p:nvSpPr>
        <p:spPr>
          <a:xfrm>
            <a:off x="9670300" y="2231584"/>
            <a:ext cx="1772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パーソナライズされたサービス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1" name="Google Shape;171;p15"/>
          <p:cNvSpPr/>
          <p:nvPr/>
        </p:nvSpPr>
        <p:spPr>
          <a:xfrm>
            <a:off x="8974035" y="857300"/>
            <a:ext cx="1083672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altLang="ja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SDGs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2" name="Google Shape;172;p15"/>
          <p:cNvSpPr/>
          <p:nvPr/>
        </p:nvSpPr>
        <p:spPr>
          <a:xfrm>
            <a:off x="6798751" y="4485000"/>
            <a:ext cx="1317744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顧客の課題</a:t>
            </a:r>
            <a:endParaRPr sz="120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3" name="Google Shape;173;p15"/>
          <p:cNvSpPr/>
          <p:nvPr/>
        </p:nvSpPr>
        <p:spPr>
          <a:xfrm>
            <a:off x="4654084" y="4723567"/>
            <a:ext cx="1473408" cy="571536"/>
          </a:xfrm>
          <a:prstGeom prst="flowChartTerminator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強み・専門性</a:t>
            </a:r>
            <a:endParaRPr sz="120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4" name="Google Shape;174;p15"/>
          <p:cNvSpPr/>
          <p:nvPr/>
        </p:nvSpPr>
        <p:spPr>
          <a:xfrm>
            <a:off x="6374732" y="6010451"/>
            <a:ext cx="157428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ファッションセンス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5" name="Google Shape;175;p15"/>
          <p:cNvSpPr/>
          <p:nvPr/>
        </p:nvSpPr>
        <p:spPr>
          <a:xfrm>
            <a:off x="1911565" y="5856367"/>
            <a:ext cx="157428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altLang="ja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SNS</a:t>
            </a:r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マーケティング力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6" name="Google Shape;176;p15"/>
          <p:cNvSpPr/>
          <p:nvPr/>
        </p:nvSpPr>
        <p:spPr>
          <a:xfrm>
            <a:off x="4152233" y="6010467"/>
            <a:ext cx="1698120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イベントの企画・運営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7" name="Google Shape;177;p15"/>
          <p:cNvSpPr/>
          <p:nvPr/>
        </p:nvSpPr>
        <p:spPr>
          <a:xfrm>
            <a:off x="4459301" y="2763167"/>
            <a:ext cx="1473408" cy="571536"/>
          </a:xfrm>
          <a:prstGeom prst="flowChartTerminator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興味・情熱</a:t>
            </a:r>
            <a:endParaRPr sz="120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8" name="Google Shape;178;p15"/>
          <p:cNvSpPr/>
          <p:nvPr/>
        </p:nvSpPr>
        <p:spPr>
          <a:xfrm>
            <a:off x="1551433" y="1769700"/>
            <a:ext cx="1669104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衣服の廃棄問題の解決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79" name="Google Shape;179;p15"/>
          <p:cNvSpPr/>
          <p:nvPr/>
        </p:nvSpPr>
        <p:spPr>
          <a:xfrm>
            <a:off x="1286131" y="4152033"/>
            <a:ext cx="2538864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ファッションブランドのプロデュース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sp>
        <p:nvSpPr>
          <p:cNvPr id="180" name="Google Shape;180;p15"/>
          <p:cNvSpPr/>
          <p:nvPr/>
        </p:nvSpPr>
        <p:spPr>
          <a:xfrm>
            <a:off x="1993413" y="2552184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経営支援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181" name="Google Shape;181;p15"/>
          <p:cNvCxnSpPr>
            <a:stCxn id="167" idx="3"/>
            <a:endCxn id="171" idx="1"/>
          </p:cNvCxnSpPr>
          <p:nvPr/>
        </p:nvCxnSpPr>
        <p:spPr>
          <a:xfrm rot="10800000" flipH="1">
            <a:off x="8446407" y="1143101"/>
            <a:ext cx="527600" cy="109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2" name="Google Shape;182;p15"/>
          <p:cNvCxnSpPr>
            <a:stCxn id="167" idx="3"/>
            <a:endCxn id="169" idx="1"/>
          </p:cNvCxnSpPr>
          <p:nvPr/>
        </p:nvCxnSpPr>
        <p:spPr>
          <a:xfrm rot="10800000" flipH="1">
            <a:off x="8446407" y="1769501"/>
            <a:ext cx="1149600" cy="46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3" name="Google Shape;183;p15"/>
          <p:cNvCxnSpPr>
            <a:stCxn id="167" idx="3"/>
            <a:endCxn id="170" idx="1"/>
          </p:cNvCxnSpPr>
          <p:nvPr/>
        </p:nvCxnSpPr>
        <p:spPr>
          <a:xfrm>
            <a:off x="8446407" y="2238701"/>
            <a:ext cx="1224000" cy="27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4" name="Google Shape;184;p15"/>
          <p:cNvSpPr/>
          <p:nvPr/>
        </p:nvSpPr>
        <p:spPr>
          <a:xfrm>
            <a:off x="9296201" y="2902817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Noto Sans JP"/>
                <a:ea typeface="Noto Sans JP"/>
                <a:cs typeface="Noto Sans JP"/>
                <a:sym typeface="Noto Sans JP"/>
              </a:rPr>
              <a:t>・・・</a:t>
            </a:r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85" name="Google Shape;185;p15"/>
          <p:cNvSpPr/>
          <p:nvPr/>
        </p:nvSpPr>
        <p:spPr>
          <a:xfrm>
            <a:off x="1286149" y="3334700"/>
            <a:ext cx="2199672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ファッションのコーディネート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186" name="Google Shape;186;p15"/>
          <p:cNvCxnSpPr>
            <a:stCxn id="178" idx="3"/>
            <a:endCxn id="177" idx="1"/>
          </p:cNvCxnSpPr>
          <p:nvPr/>
        </p:nvCxnSpPr>
        <p:spPr>
          <a:xfrm>
            <a:off x="3220537" y="2055468"/>
            <a:ext cx="1238800" cy="99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7" name="Google Shape;187;p15"/>
          <p:cNvCxnSpPr>
            <a:stCxn id="180" idx="3"/>
            <a:endCxn id="177" idx="1"/>
          </p:cNvCxnSpPr>
          <p:nvPr/>
        </p:nvCxnSpPr>
        <p:spPr>
          <a:xfrm>
            <a:off x="3036981" y="2837952"/>
            <a:ext cx="1422400" cy="21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8" name="Google Shape;188;p15"/>
          <p:cNvCxnSpPr>
            <a:stCxn id="185" idx="3"/>
            <a:endCxn id="177" idx="1"/>
          </p:cNvCxnSpPr>
          <p:nvPr/>
        </p:nvCxnSpPr>
        <p:spPr>
          <a:xfrm rot="10800000" flipH="1">
            <a:off x="3485821" y="3048868"/>
            <a:ext cx="973600" cy="57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9" name="Google Shape;189;p15"/>
          <p:cNvCxnSpPr>
            <a:stCxn id="179" idx="3"/>
            <a:endCxn id="177" idx="1"/>
          </p:cNvCxnSpPr>
          <p:nvPr/>
        </p:nvCxnSpPr>
        <p:spPr>
          <a:xfrm rot="10800000" flipH="1">
            <a:off x="3824995" y="3049001"/>
            <a:ext cx="634400" cy="138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0" name="Google Shape;190;p15"/>
          <p:cNvCxnSpPr>
            <a:stCxn id="173" idx="2"/>
            <a:endCxn id="176" idx="0"/>
          </p:cNvCxnSpPr>
          <p:nvPr/>
        </p:nvCxnSpPr>
        <p:spPr>
          <a:xfrm flipH="1">
            <a:off x="5001188" y="5295103"/>
            <a:ext cx="389600" cy="71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1" name="Google Shape;191;p15"/>
          <p:cNvCxnSpPr>
            <a:stCxn id="175" idx="3"/>
            <a:endCxn id="173" idx="2"/>
          </p:cNvCxnSpPr>
          <p:nvPr/>
        </p:nvCxnSpPr>
        <p:spPr>
          <a:xfrm rot="10800000" flipH="1">
            <a:off x="3485845" y="5294935"/>
            <a:ext cx="1904800" cy="84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2" name="Google Shape;192;p15"/>
          <p:cNvCxnSpPr>
            <a:stCxn id="173" idx="2"/>
            <a:endCxn id="174" idx="1"/>
          </p:cNvCxnSpPr>
          <p:nvPr/>
        </p:nvCxnSpPr>
        <p:spPr>
          <a:xfrm>
            <a:off x="5390788" y="5295103"/>
            <a:ext cx="984000" cy="100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3" name="Google Shape;193;p15"/>
          <p:cNvSpPr/>
          <p:nvPr/>
        </p:nvSpPr>
        <p:spPr>
          <a:xfrm>
            <a:off x="3485847" y="1414600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Noto Sans JP"/>
                <a:ea typeface="Noto Sans JP"/>
                <a:cs typeface="Noto Sans JP"/>
                <a:sym typeface="Noto Sans JP"/>
              </a:rPr>
              <a:t>・・・</a:t>
            </a:r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94" name="Google Shape;194;p15"/>
          <p:cNvCxnSpPr>
            <a:stCxn id="193" idx="2"/>
            <a:endCxn id="177" idx="1"/>
          </p:cNvCxnSpPr>
          <p:nvPr/>
        </p:nvCxnSpPr>
        <p:spPr>
          <a:xfrm>
            <a:off x="4007631" y="1986136"/>
            <a:ext cx="451600" cy="106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5" name="Google Shape;195;p15"/>
          <p:cNvSpPr/>
          <p:nvPr/>
        </p:nvSpPr>
        <p:spPr>
          <a:xfrm>
            <a:off x="2318864" y="5004184"/>
            <a:ext cx="104356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Noto Sans JP"/>
                <a:ea typeface="Noto Sans JP"/>
                <a:cs typeface="Noto Sans JP"/>
                <a:sym typeface="Noto Sans JP"/>
              </a:rPr>
              <a:t>・・・</a:t>
            </a:r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196" name="Google Shape;196;p15"/>
          <p:cNvCxnSpPr>
            <a:stCxn id="195" idx="3"/>
            <a:endCxn id="173" idx="2"/>
          </p:cNvCxnSpPr>
          <p:nvPr/>
        </p:nvCxnSpPr>
        <p:spPr>
          <a:xfrm>
            <a:off x="3362432" y="5289952"/>
            <a:ext cx="2028400" cy="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7" name="Google Shape;197;p15"/>
          <p:cNvCxnSpPr>
            <a:stCxn id="167" idx="3"/>
            <a:endCxn id="184" idx="1"/>
          </p:cNvCxnSpPr>
          <p:nvPr/>
        </p:nvCxnSpPr>
        <p:spPr>
          <a:xfrm>
            <a:off x="8446407" y="2238701"/>
            <a:ext cx="849600" cy="92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8" name="Google Shape;198;p15"/>
          <p:cNvSpPr/>
          <p:nvPr/>
        </p:nvSpPr>
        <p:spPr>
          <a:xfrm>
            <a:off x="8604967" y="5787133"/>
            <a:ext cx="3537360" cy="709992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子供がいる家庭において、子供の身体の成長のたびに衣服をそろえる必要があり、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衣服代が高くなってしまう。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199" name="Google Shape;199;p15"/>
          <p:cNvCxnSpPr>
            <a:stCxn id="172" idx="2"/>
            <a:endCxn id="198" idx="0"/>
          </p:cNvCxnSpPr>
          <p:nvPr/>
        </p:nvCxnSpPr>
        <p:spPr>
          <a:xfrm>
            <a:off x="7457623" y="5056536"/>
            <a:ext cx="2916000" cy="730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0" name="Google Shape;200;p15"/>
          <p:cNvSpPr/>
          <p:nvPr/>
        </p:nvSpPr>
        <p:spPr>
          <a:xfrm>
            <a:off x="7077519" y="5412717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Noto Sans JP"/>
                <a:ea typeface="Noto Sans JP"/>
                <a:cs typeface="Noto Sans JP"/>
                <a:sym typeface="Noto Sans JP"/>
              </a:rPr>
              <a:t>・・・</a:t>
            </a:r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201" name="Google Shape;201;p15"/>
          <p:cNvCxnSpPr>
            <a:stCxn id="172" idx="2"/>
            <a:endCxn id="200" idx="0"/>
          </p:cNvCxnSpPr>
          <p:nvPr/>
        </p:nvCxnSpPr>
        <p:spPr>
          <a:xfrm>
            <a:off x="7457623" y="5056536"/>
            <a:ext cx="184400" cy="35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2" name="Google Shape;202;p15"/>
          <p:cNvSpPr/>
          <p:nvPr/>
        </p:nvSpPr>
        <p:spPr>
          <a:xfrm>
            <a:off x="7886984" y="3557300"/>
            <a:ext cx="1473408" cy="571536"/>
          </a:xfrm>
          <a:prstGeom prst="flowChartTerminator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200">
                <a:latin typeface="Noto Sans JP"/>
                <a:ea typeface="Noto Sans JP"/>
                <a:cs typeface="Noto Sans JP"/>
                <a:sym typeface="Noto Sans JP"/>
              </a:rPr>
              <a:t>・・・</a:t>
            </a:r>
            <a:endParaRPr sz="12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203" name="Google Shape;203;p15"/>
          <p:cNvSpPr/>
          <p:nvPr/>
        </p:nvSpPr>
        <p:spPr>
          <a:xfrm>
            <a:off x="10425168" y="3665433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Noto Sans JP"/>
                <a:ea typeface="Noto Sans JP"/>
                <a:cs typeface="Noto Sans JP"/>
                <a:sym typeface="Noto Sans JP"/>
              </a:rPr>
              <a:t>・・・</a:t>
            </a:r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204" name="Google Shape;204;p15"/>
          <p:cNvSpPr/>
          <p:nvPr/>
        </p:nvSpPr>
        <p:spPr>
          <a:xfrm>
            <a:off x="10425168" y="4651884"/>
            <a:ext cx="1128960" cy="511704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Noto Sans JP"/>
                <a:ea typeface="Noto Sans JP"/>
                <a:cs typeface="Noto Sans JP"/>
                <a:sym typeface="Noto Sans JP"/>
              </a:rPr>
              <a:t>・・・</a:t>
            </a:r>
            <a:endParaRPr sz="933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205" name="Google Shape;205;p15"/>
          <p:cNvCxnSpPr>
            <a:stCxn id="202" idx="3"/>
            <a:endCxn id="203" idx="1"/>
          </p:cNvCxnSpPr>
          <p:nvPr/>
        </p:nvCxnSpPr>
        <p:spPr>
          <a:xfrm>
            <a:off x="9360392" y="3843068"/>
            <a:ext cx="1064800" cy="7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6" name="Google Shape;206;p15"/>
          <p:cNvCxnSpPr>
            <a:stCxn id="202" idx="3"/>
            <a:endCxn id="204" idx="1"/>
          </p:cNvCxnSpPr>
          <p:nvPr/>
        </p:nvCxnSpPr>
        <p:spPr>
          <a:xfrm>
            <a:off x="9360392" y="3843068"/>
            <a:ext cx="1064800" cy="1064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7" name="Google Shape;207;p15"/>
          <p:cNvSpPr/>
          <p:nvPr/>
        </p:nvSpPr>
        <p:spPr>
          <a:xfrm>
            <a:off x="125933" y="2552200"/>
            <a:ext cx="1473408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マーケティング支援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208" name="Google Shape;208;p15"/>
          <p:cNvCxnSpPr>
            <a:stCxn id="207" idx="3"/>
            <a:endCxn id="180" idx="1"/>
          </p:cNvCxnSpPr>
          <p:nvPr/>
        </p:nvCxnSpPr>
        <p:spPr>
          <a:xfrm>
            <a:off x="1599341" y="2837968"/>
            <a:ext cx="39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9" name="Google Shape;209;p15"/>
          <p:cNvSpPr/>
          <p:nvPr/>
        </p:nvSpPr>
        <p:spPr>
          <a:xfrm>
            <a:off x="333869" y="5215600"/>
            <a:ext cx="1149624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altLang="ja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YouTube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210" name="Google Shape;210;p15"/>
          <p:cNvCxnSpPr>
            <a:stCxn id="209" idx="2"/>
            <a:endCxn id="175" idx="1"/>
          </p:cNvCxnSpPr>
          <p:nvPr/>
        </p:nvCxnSpPr>
        <p:spPr>
          <a:xfrm>
            <a:off x="908681" y="5787136"/>
            <a:ext cx="1002800" cy="354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1" name="Google Shape;211;p15"/>
          <p:cNvSpPr/>
          <p:nvPr/>
        </p:nvSpPr>
        <p:spPr>
          <a:xfrm>
            <a:off x="10733068" y="348600"/>
            <a:ext cx="1083672" cy="571536"/>
          </a:xfrm>
          <a:prstGeom prst="flowChartTerminator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933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つくる責任・つかう責任</a:t>
            </a:r>
            <a:endParaRPr sz="933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212" name="Google Shape;212;p15"/>
          <p:cNvCxnSpPr>
            <a:stCxn id="171" idx="3"/>
            <a:endCxn id="211" idx="1"/>
          </p:cNvCxnSpPr>
          <p:nvPr/>
        </p:nvCxnSpPr>
        <p:spPr>
          <a:xfrm rot="10800000" flipH="1">
            <a:off x="10057707" y="634268"/>
            <a:ext cx="675200" cy="50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3" name="Google Shape;213;p15"/>
          <p:cNvSpPr/>
          <p:nvPr/>
        </p:nvSpPr>
        <p:spPr>
          <a:xfrm>
            <a:off x="6064284" y="3338251"/>
            <a:ext cx="1473408" cy="571536"/>
          </a:xfrm>
          <a:prstGeom prst="flowChartTerminator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Noto Sans JP"/>
                <a:sym typeface="Noto Sans JP"/>
              </a:rPr>
              <a:t>起業アイデア</a:t>
            </a:r>
            <a:endParaRPr sz="1200">
              <a:latin typeface="ＭＳ ゴシック" panose="020B0609070205080204" pitchFamily="49" charset="-128"/>
              <a:ea typeface="ＭＳ ゴシック" panose="020B0609070205080204" pitchFamily="49" charset="-128"/>
              <a:cs typeface="Noto Sans JP"/>
              <a:sym typeface="Noto Sans JP"/>
            </a:endParaRPr>
          </a:p>
        </p:txBody>
      </p:sp>
      <p:cxnSp>
        <p:nvCxnSpPr>
          <p:cNvPr id="214" name="Google Shape;214;p15"/>
          <p:cNvCxnSpPr>
            <a:stCxn id="167" idx="2"/>
            <a:endCxn id="213" idx="0"/>
          </p:cNvCxnSpPr>
          <p:nvPr/>
        </p:nvCxnSpPr>
        <p:spPr>
          <a:xfrm flipH="1">
            <a:off x="6800819" y="2524469"/>
            <a:ext cx="740800" cy="81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5" name="Google Shape;215;p15"/>
          <p:cNvCxnSpPr>
            <a:stCxn id="177" idx="2"/>
            <a:endCxn id="213" idx="1"/>
          </p:cNvCxnSpPr>
          <p:nvPr/>
        </p:nvCxnSpPr>
        <p:spPr>
          <a:xfrm>
            <a:off x="5196005" y="3334703"/>
            <a:ext cx="868400" cy="28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6" name="Google Shape;216;p15"/>
          <p:cNvCxnSpPr>
            <a:stCxn id="173" idx="0"/>
            <a:endCxn id="213" idx="2"/>
          </p:cNvCxnSpPr>
          <p:nvPr/>
        </p:nvCxnSpPr>
        <p:spPr>
          <a:xfrm rot="10800000" flipH="1">
            <a:off x="5390788" y="3909967"/>
            <a:ext cx="1410400" cy="81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7" name="Google Shape;217;p15"/>
          <p:cNvCxnSpPr>
            <a:stCxn id="213" idx="2"/>
            <a:endCxn id="172" idx="0"/>
          </p:cNvCxnSpPr>
          <p:nvPr/>
        </p:nvCxnSpPr>
        <p:spPr>
          <a:xfrm>
            <a:off x="6800988" y="3909785"/>
            <a:ext cx="656800" cy="57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8" name="Google Shape;218;p15"/>
          <p:cNvCxnSpPr>
            <a:stCxn id="213" idx="3"/>
            <a:endCxn id="202" idx="1"/>
          </p:cNvCxnSpPr>
          <p:nvPr/>
        </p:nvCxnSpPr>
        <p:spPr>
          <a:xfrm>
            <a:off x="7537692" y="3624019"/>
            <a:ext cx="349200" cy="21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9" name="Google Shape;219;p15"/>
          <p:cNvCxnSpPr>
            <a:endCxn id="175" idx="0"/>
          </p:cNvCxnSpPr>
          <p:nvPr/>
        </p:nvCxnSpPr>
        <p:spPr>
          <a:xfrm rot="-5400000" flipH="1">
            <a:off x="414305" y="3571967"/>
            <a:ext cx="2732800" cy="1836000"/>
          </a:xfrm>
          <a:prstGeom prst="curvedConnector3">
            <a:avLst>
              <a:gd name="adj1" fmla="val 8392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230</Words>
  <Application>Microsoft Office PowerPoint</Application>
  <PresentationFormat>ワイド画面</PresentationFormat>
  <Paragraphs>56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ゴシック</vt:lpstr>
      <vt:lpstr>Noto Sans JP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保坂 佐和子</dc:creator>
  <cp:lastModifiedBy>保坂 佐和子</cp:lastModifiedBy>
  <cp:revision>1</cp:revision>
  <dcterms:created xsi:type="dcterms:W3CDTF">2025-01-28T00:14:20Z</dcterms:created>
  <dcterms:modified xsi:type="dcterms:W3CDTF">2025-01-28T00:28:27Z</dcterms:modified>
</cp:coreProperties>
</file>