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CA448-7215-4A2C-A373-1C365763E731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076B7-52E0-45AF-920A-CD92F3870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50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g25dedc23027_2_9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2" name="Google Shape;1112;g25dedc23027_2_9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1F7EA5-2399-E0F1-8CB3-0FC285B41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4044DE1-36A0-B01F-D689-701A5E3D3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688604-785D-A028-9657-ACFA3B44B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D0CC7C-BD5B-3F95-A745-08B262459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BD4A35-71FE-B9CA-5C52-5D629CD3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70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6AE744-3F3F-95F7-4848-50C4D944B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617CB3-9602-3ABC-314A-8F4C792FC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ED77F3-FB3E-03D9-AF3D-825D38651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88F9A6-3917-1296-64EC-1BAF8400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2675CE-C6C9-4D32-059C-7A6F283C0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30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63FDDA-EB7A-AC45-449F-A26C8D33C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FFDAB3-80A1-B011-F514-AEA321774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20FFAE-5255-DD68-782F-E46FF724F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7476C0-1F11-ED0D-3333-69273B45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BB98CE-26C9-3D58-2705-83AD8ED37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535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 1">
  <p:cSld name="タイトル スライド 1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52"/>
          <p:cNvSpPr txBox="1">
            <a:spLocks noGrp="1"/>
          </p:cNvSpPr>
          <p:nvPr>
            <p:ph type="ctrTitle"/>
          </p:nvPr>
        </p:nvSpPr>
        <p:spPr>
          <a:xfrm>
            <a:off x="415611" y="2584732"/>
            <a:ext cx="11360800" cy="114483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17" name="Google Shape;217;p5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7590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18" name="Google Shape;218;p52"/>
          <p:cNvSpPr txBox="1"/>
          <p:nvPr/>
        </p:nvSpPr>
        <p:spPr>
          <a:xfrm>
            <a:off x="235425" y="6441651"/>
            <a:ext cx="1311200" cy="3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757"/>
              </a:buClr>
              <a:buSzPts val="700"/>
              <a:buFont typeface="Century Gothic"/>
              <a:buNone/>
            </a:pPr>
            <a:r>
              <a:rPr lang="en-US" altLang="ja" sz="800" b="0" i="0" u="none" strike="noStrike" cap="none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© MoneyForward, Inc.</a:t>
            </a:r>
            <a:endParaRPr sz="800" b="0" i="0" u="none" strike="noStrike" cap="none">
              <a:solidFill>
                <a:srgbClr val="80808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150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1F1D6-8B95-64C0-88C3-F9746B2CB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C7DDD4-CF2D-0683-50E7-34867465C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48332-0AAF-CB2B-760C-5DCBB7E9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6440EF-9D05-4C92-CD71-29097D088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9F54BF-53F9-632F-02DF-50871555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98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F21BC8-230A-335A-4D83-FAA690BDA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302D92-D19D-762F-2EBC-FF7131EC0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4C939D-195C-F08A-420E-224FE0579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609687-FE69-64C0-0D58-BE351A705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E8A853-12EC-3DB8-DEEC-9996A67FA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58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A07E2B-C7AE-033F-C693-3F4C83AD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14A88-D4CA-9245-128E-A9FBD6A5A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D2DA1C-D28A-C11C-F94D-C6953F2E4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3F2671-6148-64BF-82A3-8B796221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E40A72-7125-5A6E-DDB7-A9967EB6C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C69F76-EE8D-BF1D-A5E2-36836B9BB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95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F4DCA5-D305-325E-9369-7BA5278F9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C6561A-DE5D-0258-1B35-C48D32938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9FA68F-57CA-BD5B-AA56-74CA22F72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697D673-5F89-4EE5-AD17-410BE3CC53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A8FAB7-C253-B028-F4C9-DAF850114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F9BB939-B092-5E38-6251-A2FDAAE3A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789513-55F7-8DBA-E70E-7B479AF8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74EEDB1-5518-1362-1D08-17A28D122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48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5B24D0-82D4-F304-9341-874C5907A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899607D-85EC-CE44-B123-2CB8C79E1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2A44BAC-107D-5EAB-C0C3-77773A58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2076AA2-E152-8285-D63E-B298CBEF4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27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F02EE4F-6F0C-9D67-158E-3B9258E7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DC94E0F-89E2-763D-B6DC-4CF5E040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2251B45-2D5B-26AB-730D-DE70FDE1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98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10928-6185-9518-3027-97E8EF21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E0C820-C25C-372A-8A8E-302486D17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0E012C-877F-D75C-8129-3788FF4BB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820E0F-8614-B9B4-DF12-9E08B326A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957DF6-654A-E3FC-480D-5AEF920A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BF34F43-3CD5-33C7-38EB-0585687B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E7C45C-1C5A-575F-EB65-D9BED2175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6772235-E9DC-BF32-A2F9-8DEB41588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2833A1-6492-988E-5177-2BE823427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053C93-2BCD-62CB-A51F-CEA8A8CB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00B07-672C-8162-7306-EAAB3CC62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AA6AAF-9370-35A3-6CE1-26345BC8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FA4D32D-ED05-B06F-FC97-171ED2D8E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814513-C007-BAD6-8ADC-FD080951A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1D15C7-0529-9681-63EE-4EE662198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8B1EB-0BE3-440B-840F-C0E5E959507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D0A77-9D53-2713-EE54-D044D1D88F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BA5B2A-E47B-AAE3-D1B8-05AE395A7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FFC54-5D19-46C2-9606-D834CB46C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77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97"/>
          <p:cNvSpPr/>
          <p:nvPr/>
        </p:nvSpPr>
        <p:spPr>
          <a:xfrm rot="10800000" flipH="1">
            <a:off x="-9500" y="-13000"/>
            <a:ext cx="12201600" cy="6884000"/>
          </a:xfrm>
          <a:prstGeom prst="rect">
            <a:avLst/>
          </a:prstGeom>
          <a:solidFill>
            <a:srgbClr val="EFF3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" altLang="en-US" sz="2400">
                <a:latin typeface="Noto Sans JP"/>
                <a:ea typeface="Noto Sans JP"/>
                <a:cs typeface="Noto Sans JP"/>
                <a:sym typeface="Noto Sans JP"/>
              </a:rPr>
              <a:t> </a:t>
            </a:r>
            <a:endParaRPr sz="240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15" name="Google Shape;1115;p97"/>
          <p:cNvSpPr/>
          <p:nvPr/>
        </p:nvSpPr>
        <p:spPr>
          <a:xfrm>
            <a:off x="240000" y="226256"/>
            <a:ext cx="11712000" cy="6384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14313" dist="19050" algn="bl" rotWithShape="0">
              <a:srgbClr val="000000">
                <a:alpha val="6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ja" altLang="en-US" sz="2400" dirty="0">
                <a:latin typeface="Noto Sans JP"/>
                <a:ea typeface="Noto Sans JP"/>
                <a:cs typeface="Noto Sans JP"/>
                <a:sym typeface="Noto Sans JP"/>
              </a:rPr>
              <a:t>　</a:t>
            </a:r>
            <a:endParaRPr sz="2400" dirty="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16" name="Google Shape;1116;p97"/>
          <p:cNvSpPr txBox="1"/>
          <p:nvPr/>
        </p:nvSpPr>
        <p:spPr>
          <a:xfrm>
            <a:off x="438625" y="6238451"/>
            <a:ext cx="1311200" cy="3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>
              <a:buClr>
                <a:srgbClr val="595757"/>
              </a:buClr>
              <a:buSzPts val="700"/>
            </a:pPr>
            <a:r>
              <a:rPr lang="en-US" altLang="ja" sz="800">
                <a:solidFill>
                  <a:srgbClr val="808080"/>
                </a:solidFill>
                <a:latin typeface="Noto Sans JP"/>
                <a:ea typeface="Noto Sans JP"/>
                <a:cs typeface="Noto Sans JP"/>
                <a:sym typeface="Noto Sans JP"/>
              </a:rPr>
              <a:t>© MoneyForward, Inc.</a:t>
            </a:r>
            <a:endParaRPr sz="800">
              <a:solidFill>
                <a:srgbClr val="808080"/>
              </a:solidFill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118" name="Google Shape;1118;p97"/>
          <p:cNvSpPr txBox="1">
            <a:spLocks noGrp="1"/>
          </p:cNvSpPr>
          <p:nvPr>
            <p:ph type="ctrTitle"/>
          </p:nvPr>
        </p:nvSpPr>
        <p:spPr>
          <a:xfrm>
            <a:off x="720000" y="576200"/>
            <a:ext cx="10752000" cy="369600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US" altLang="ja" sz="2400" b="1" dirty="0">
                <a:solidFill>
                  <a:srgbClr val="0054AC"/>
                </a:solidFill>
                <a:latin typeface="Noto Sans JP" panose="020B0200000000000000" pitchFamily="50" charset="-128"/>
                <a:ea typeface="Noto Sans JP" panose="020B0200000000000000" pitchFamily="50" charset="-128"/>
              </a:rPr>
              <a:t>SWOT</a:t>
            </a:r>
            <a:r>
              <a:rPr lang="ja-JP" altLang="en-US" sz="2400" b="1" dirty="0">
                <a:solidFill>
                  <a:srgbClr val="0054AC"/>
                </a:solidFill>
                <a:latin typeface="Noto Sans JP" panose="020B0200000000000000" pitchFamily="50" charset="-128"/>
                <a:ea typeface="Noto Sans JP" panose="020B0200000000000000" pitchFamily="50" charset="-128"/>
              </a:rPr>
              <a:t>分析</a:t>
            </a:r>
            <a:endParaRPr sz="2400" b="1" dirty="0">
              <a:solidFill>
                <a:srgbClr val="0054AC"/>
              </a:solidFill>
              <a:latin typeface="Noto Sans JP" panose="020B0200000000000000" pitchFamily="50" charset="-128"/>
              <a:ea typeface="Noto Sans JP" panose="020B0200000000000000" pitchFamily="50" charset="-128"/>
            </a:endParaRPr>
          </a:p>
        </p:txBody>
      </p:sp>
      <p:sp>
        <p:nvSpPr>
          <p:cNvPr id="1123" name="Google Shape;1123;p97"/>
          <p:cNvSpPr/>
          <p:nvPr/>
        </p:nvSpPr>
        <p:spPr>
          <a:xfrm>
            <a:off x="1151966" y="5490906"/>
            <a:ext cx="1393820" cy="747583"/>
          </a:xfrm>
          <a:prstGeom prst="rect">
            <a:avLst/>
          </a:prstGeom>
          <a:solidFill>
            <a:srgbClr val="F2F5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-JP" altLang="en-US" sz="1067" dirty="0">
                <a:solidFill>
                  <a:srgbClr val="0054AC"/>
                </a:solidFill>
                <a:latin typeface="Noto Sans JP" panose="020B0600070205080204" charset="-128"/>
                <a:ea typeface="Noto Sans JP" panose="020B0600070205080204" charset="-128"/>
              </a:rPr>
              <a:t>結論</a:t>
            </a:r>
            <a:endParaRPr sz="1067" dirty="0">
              <a:solidFill>
                <a:srgbClr val="0054AC"/>
              </a:solidFill>
              <a:latin typeface="Noto Sans JP" panose="020B0600070205080204" charset="-128"/>
              <a:ea typeface="Noto Sans JP" panose="020B0600070205080204" charset="-128"/>
            </a:endParaRPr>
          </a:p>
        </p:txBody>
      </p:sp>
      <p:cxnSp>
        <p:nvCxnSpPr>
          <p:cNvPr id="1164" name="Google Shape;1164;p97"/>
          <p:cNvCxnSpPr/>
          <p:nvPr/>
        </p:nvCxnSpPr>
        <p:spPr>
          <a:xfrm>
            <a:off x="666800" y="1091900"/>
            <a:ext cx="10858400" cy="0"/>
          </a:xfrm>
          <a:prstGeom prst="straightConnector1">
            <a:avLst/>
          </a:prstGeom>
          <a:noFill/>
          <a:ln w="19050" cap="flat" cmpd="sng">
            <a:solidFill>
              <a:srgbClr val="EFF3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122;p97">
            <a:extLst>
              <a:ext uri="{FF2B5EF4-FFF2-40B4-BE49-F238E27FC236}">
                <a16:creationId xmlns:a16="http://schemas.microsoft.com/office/drawing/2014/main" id="{16365D8D-4850-A308-F19A-353D88F11643}"/>
              </a:ext>
            </a:extLst>
          </p:cNvPr>
          <p:cNvSpPr/>
          <p:nvPr/>
        </p:nvSpPr>
        <p:spPr>
          <a:xfrm>
            <a:off x="1151966" y="4797636"/>
            <a:ext cx="1393820" cy="306417"/>
          </a:xfrm>
          <a:prstGeom prst="rect">
            <a:avLst/>
          </a:prstGeom>
          <a:solidFill>
            <a:srgbClr val="F2F5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-JP" altLang="en-US" sz="1067" dirty="0">
                <a:solidFill>
                  <a:srgbClr val="0053A6"/>
                </a:solidFill>
                <a:latin typeface="Noto Sans JP"/>
                <a:ea typeface="Noto Sans JP"/>
                <a:cs typeface="Noto Sans JP"/>
                <a:sym typeface="Noto Sans JP"/>
              </a:rPr>
              <a:t>事業の目的</a:t>
            </a:r>
            <a:endParaRPr lang="ja-JP" altLang="en-US" sz="1067" dirty="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13" name="Google Shape;1122;p97">
            <a:extLst>
              <a:ext uri="{FF2B5EF4-FFF2-40B4-BE49-F238E27FC236}">
                <a16:creationId xmlns:a16="http://schemas.microsoft.com/office/drawing/2014/main" id="{087013FC-5BD3-0C6F-E9E2-533781B5A52C}"/>
              </a:ext>
            </a:extLst>
          </p:cNvPr>
          <p:cNvSpPr/>
          <p:nvPr/>
        </p:nvSpPr>
        <p:spPr>
          <a:xfrm>
            <a:off x="1151966" y="5145884"/>
            <a:ext cx="1393820" cy="306417"/>
          </a:xfrm>
          <a:prstGeom prst="rect">
            <a:avLst/>
          </a:prstGeom>
          <a:solidFill>
            <a:srgbClr val="F2F5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-JP" altLang="en-US" sz="1067" dirty="0">
                <a:solidFill>
                  <a:srgbClr val="0053A6"/>
                </a:solidFill>
                <a:latin typeface="Noto Sans JP"/>
                <a:ea typeface="Noto Sans JP"/>
                <a:cs typeface="Noto Sans JP"/>
                <a:sym typeface="Noto Sans JP"/>
              </a:rPr>
              <a:t>事業のゴール</a:t>
            </a:r>
            <a:endParaRPr lang="ja-JP" altLang="en-US" sz="1067" dirty="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cxnSp>
        <p:nvCxnSpPr>
          <p:cNvPr id="30" name="Google Shape;1216;p99">
            <a:extLst>
              <a:ext uri="{FF2B5EF4-FFF2-40B4-BE49-F238E27FC236}">
                <a16:creationId xmlns:a16="http://schemas.microsoft.com/office/drawing/2014/main" id="{56AE3E5F-0DFA-FBAB-B087-419980A14F42}"/>
              </a:ext>
            </a:extLst>
          </p:cNvPr>
          <p:cNvCxnSpPr>
            <a:cxnSpLocks/>
          </p:cNvCxnSpPr>
          <p:nvPr/>
        </p:nvCxnSpPr>
        <p:spPr>
          <a:xfrm>
            <a:off x="2635875" y="5113739"/>
            <a:ext cx="8404091" cy="0"/>
          </a:xfrm>
          <a:prstGeom prst="straightConnector1">
            <a:avLst/>
          </a:prstGeom>
          <a:noFill/>
          <a:ln w="9525" cap="flat" cmpd="sng">
            <a:solidFill>
              <a:srgbClr val="9E9E9E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31" name="Google Shape;1217;p99">
            <a:extLst>
              <a:ext uri="{FF2B5EF4-FFF2-40B4-BE49-F238E27FC236}">
                <a16:creationId xmlns:a16="http://schemas.microsoft.com/office/drawing/2014/main" id="{E04633C2-4816-5C0C-E85D-61F922DFA6C8}"/>
              </a:ext>
            </a:extLst>
          </p:cNvPr>
          <p:cNvCxnSpPr>
            <a:cxnSpLocks/>
          </p:cNvCxnSpPr>
          <p:nvPr/>
        </p:nvCxnSpPr>
        <p:spPr>
          <a:xfrm>
            <a:off x="2635876" y="5475777"/>
            <a:ext cx="8404091" cy="0"/>
          </a:xfrm>
          <a:prstGeom prst="straightConnector1">
            <a:avLst/>
          </a:prstGeom>
          <a:noFill/>
          <a:ln w="9525" cap="flat" cmpd="sng">
            <a:solidFill>
              <a:srgbClr val="9E9E9E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2" name="Google Shape;1216;p99">
            <a:extLst>
              <a:ext uri="{FF2B5EF4-FFF2-40B4-BE49-F238E27FC236}">
                <a16:creationId xmlns:a16="http://schemas.microsoft.com/office/drawing/2014/main" id="{198A5F10-DADA-4FBB-D6E7-13FC53A3BE32}"/>
              </a:ext>
            </a:extLst>
          </p:cNvPr>
          <p:cNvCxnSpPr>
            <a:cxnSpLocks/>
          </p:cNvCxnSpPr>
          <p:nvPr/>
        </p:nvCxnSpPr>
        <p:spPr>
          <a:xfrm>
            <a:off x="2635875" y="5837816"/>
            <a:ext cx="8404091" cy="0"/>
          </a:xfrm>
          <a:prstGeom prst="straightConnector1">
            <a:avLst/>
          </a:prstGeom>
          <a:noFill/>
          <a:ln w="9525" cap="flat" cmpd="sng">
            <a:solidFill>
              <a:srgbClr val="9E9E9E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43" name="Google Shape;1216;p99">
            <a:extLst>
              <a:ext uri="{FF2B5EF4-FFF2-40B4-BE49-F238E27FC236}">
                <a16:creationId xmlns:a16="http://schemas.microsoft.com/office/drawing/2014/main" id="{B6D92A98-2DD4-4162-A79D-E67F4DB2D2EF}"/>
              </a:ext>
            </a:extLst>
          </p:cNvPr>
          <p:cNvCxnSpPr>
            <a:cxnSpLocks/>
          </p:cNvCxnSpPr>
          <p:nvPr/>
        </p:nvCxnSpPr>
        <p:spPr>
          <a:xfrm>
            <a:off x="2635875" y="6199856"/>
            <a:ext cx="8404091" cy="0"/>
          </a:xfrm>
          <a:prstGeom prst="straightConnector1">
            <a:avLst/>
          </a:prstGeom>
          <a:noFill/>
          <a:ln w="9525" cap="flat" cmpd="sng">
            <a:solidFill>
              <a:srgbClr val="9E9E9E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4" name="Google Shape;1121;p97">
            <a:extLst>
              <a:ext uri="{FF2B5EF4-FFF2-40B4-BE49-F238E27FC236}">
                <a16:creationId xmlns:a16="http://schemas.microsoft.com/office/drawing/2014/main" id="{1F579A12-7134-F393-5675-363B5FB9BCCC}"/>
              </a:ext>
            </a:extLst>
          </p:cNvPr>
          <p:cNvSpPr/>
          <p:nvPr/>
        </p:nvSpPr>
        <p:spPr>
          <a:xfrm>
            <a:off x="1661539" y="1547377"/>
            <a:ext cx="4663728" cy="331600"/>
          </a:xfrm>
          <a:prstGeom prst="rect">
            <a:avLst/>
          </a:prstGeom>
          <a:solidFill>
            <a:srgbClr val="0054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lt1"/>
                </a:solidFill>
                <a:latin typeface="Noto Sans JP"/>
                <a:ea typeface="Noto Sans JP"/>
                <a:cs typeface="Noto Sans JP"/>
                <a:sym typeface="Noto Sans JP"/>
              </a:rPr>
              <a:t>内部環境</a:t>
            </a:r>
            <a:endParaRPr sz="2400" dirty="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46" name="Google Shape;1508;p102">
            <a:extLst>
              <a:ext uri="{FF2B5EF4-FFF2-40B4-BE49-F238E27FC236}">
                <a16:creationId xmlns:a16="http://schemas.microsoft.com/office/drawing/2014/main" id="{50106ABE-B45F-9841-5073-BC860ACFF248}"/>
              </a:ext>
            </a:extLst>
          </p:cNvPr>
          <p:cNvSpPr/>
          <p:nvPr/>
        </p:nvSpPr>
        <p:spPr>
          <a:xfrm>
            <a:off x="6376239" y="1911313"/>
            <a:ext cx="4663728" cy="1277600"/>
          </a:xfrm>
          <a:prstGeom prst="roundRect">
            <a:avLst>
              <a:gd name="adj" fmla="val 0"/>
            </a:avLst>
          </a:prstGeom>
          <a:solidFill>
            <a:srgbClr val="EFF3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7" name="Google Shape;1509;p102">
            <a:extLst>
              <a:ext uri="{FF2B5EF4-FFF2-40B4-BE49-F238E27FC236}">
                <a16:creationId xmlns:a16="http://schemas.microsoft.com/office/drawing/2014/main" id="{3DAC63EC-9363-AD66-8109-39C888D7BB23}"/>
              </a:ext>
            </a:extLst>
          </p:cNvPr>
          <p:cNvSpPr/>
          <p:nvPr/>
        </p:nvSpPr>
        <p:spPr>
          <a:xfrm>
            <a:off x="1661539" y="3235096"/>
            <a:ext cx="4663727" cy="1277600"/>
          </a:xfrm>
          <a:prstGeom prst="roundRect">
            <a:avLst>
              <a:gd name="adj" fmla="val 0"/>
            </a:avLst>
          </a:prstGeom>
          <a:solidFill>
            <a:srgbClr val="F9F9F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8" name="Google Shape;1510;p102">
            <a:extLst>
              <a:ext uri="{FF2B5EF4-FFF2-40B4-BE49-F238E27FC236}">
                <a16:creationId xmlns:a16="http://schemas.microsoft.com/office/drawing/2014/main" id="{371D486F-38C7-9EDE-511F-16658BEFB9E1}"/>
              </a:ext>
            </a:extLst>
          </p:cNvPr>
          <p:cNvSpPr/>
          <p:nvPr/>
        </p:nvSpPr>
        <p:spPr>
          <a:xfrm>
            <a:off x="6376240" y="3235096"/>
            <a:ext cx="4663725" cy="1277600"/>
          </a:xfrm>
          <a:prstGeom prst="roundRect">
            <a:avLst>
              <a:gd name="adj" fmla="val 0"/>
            </a:avLst>
          </a:prstGeom>
          <a:solidFill>
            <a:srgbClr val="F9F9F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3" name="Google Shape;1121;p97">
            <a:extLst>
              <a:ext uri="{FF2B5EF4-FFF2-40B4-BE49-F238E27FC236}">
                <a16:creationId xmlns:a16="http://schemas.microsoft.com/office/drawing/2014/main" id="{67B2410D-9460-D7C4-933C-30B371967F20}"/>
              </a:ext>
            </a:extLst>
          </p:cNvPr>
          <p:cNvSpPr/>
          <p:nvPr/>
        </p:nvSpPr>
        <p:spPr>
          <a:xfrm>
            <a:off x="6376239" y="1547377"/>
            <a:ext cx="4663728" cy="331600"/>
          </a:xfrm>
          <a:prstGeom prst="rect">
            <a:avLst/>
          </a:prstGeom>
          <a:solidFill>
            <a:srgbClr val="0054A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lt1"/>
                </a:solidFill>
                <a:latin typeface="Noto Sans JP"/>
                <a:ea typeface="Noto Sans JP"/>
                <a:cs typeface="Noto Sans JP"/>
                <a:sym typeface="Noto Sans JP"/>
              </a:rPr>
              <a:t>外部環境</a:t>
            </a:r>
            <a:endParaRPr sz="2400" dirty="0">
              <a:latin typeface="Noto Sans JP"/>
              <a:ea typeface="Noto Sans JP"/>
              <a:cs typeface="Noto Sans JP"/>
              <a:sym typeface="Noto Sans JP"/>
            </a:endParaRPr>
          </a:p>
        </p:txBody>
      </p:sp>
      <p:sp>
        <p:nvSpPr>
          <p:cNvPr id="54" name="Google Shape;1512;p102">
            <a:extLst>
              <a:ext uri="{FF2B5EF4-FFF2-40B4-BE49-F238E27FC236}">
                <a16:creationId xmlns:a16="http://schemas.microsoft.com/office/drawing/2014/main" id="{F9A89FBA-EA0F-EE56-4EF6-D0D683502423}"/>
              </a:ext>
            </a:extLst>
          </p:cNvPr>
          <p:cNvSpPr txBox="1">
            <a:spLocks/>
          </p:cNvSpPr>
          <p:nvPr/>
        </p:nvSpPr>
        <p:spPr>
          <a:xfrm>
            <a:off x="1187933" y="1882301"/>
            <a:ext cx="378000" cy="1224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r>
              <a:rPr lang="ja-JP" altLang="en-US" sz="1333" b="1" dirty="0">
                <a:solidFill>
                  <a:srgbClr val="0051A8"/>
                </a:solidFill>
              </a:rPr>
              <a:t>プラス要因</a:t>
            </a:r>
          </a:p>
        </p:txBody>
      </p:sp>
      <p:sp>
        <p:nvSpPr>
          <p:cNvPr id="55" name="Google Shape;1513;p102">
            <a:extLst>
              <a:ext uri="{FF2B5EF4-FFF2-40B4-BE49-F238E27FC236}">
                <a16:creationId xmlns:a16="http://schemas.microsoft.com/office/drawing/2014/main" id="{5A83FBC1-91CA-F2A9-BE6F-FA6E2F403551}"/>
              </a:ext>
            </a:extLst>
          </p:cNvPr>
          <p:cNvSpPr txBox="1">
            <a:spLocks/>
          </p:cNvSpPr>
          <p:nvPr/>
        </p:nvSpPr>
        <p:spPr>
          <a:xfrm>
            <a:off x="1187933" y="3133309"/>
            <a:ext cx="378000" cy="1431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r>
              <a:rPr lang="ja-JP" altLang="en-US" sz="1333" b="1" dirty="0">
                <a:solidFill>
                  <a:srgbClr val="808080"/>
                </a:solidFill>
              </a:rPr>
              <a:t>マイナス要因</a:t>
            </a:r>
          </a:p>
        </p:txBody>
      </p:sp>
      <p:sp>
        <p:nvSpPr>
          <p:cNvPr id="57" name="Google Shape;1237;p100">
            <a:extLst>
              <a:ext uri="{FF2B5EF4-FFF2-40B4-BE49-F238E27FC236}">
                <a16:creationId xmlns:a16="http://schemas.microsoft.com/office/drawing/2014/main" id="{E2EF226C-1DA0-04E0-4D90-92490020AFA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81055" y="4828487"/>
            <a:ext cx="7263045" cy="27556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 algn="l">
              <a:lnSpc>
                <a:spcPct val="130000"/>
              </a:lnSpc>
              <a:buClr>
                <a:schemeClr val="dk1"/>
              </a:buClr>
              <a:buSzPts val="1100"/>
            </a:pPr>
            <a:r>
              <a:rPr lang="ja-JP" altLang="en-US" sz="1200" dirty="0">
                <a:solidFill>
                  <a:srgbClr val="2D344B"/>
                </a:solidFill>
                <a:latin typeface="Noto Sans JP" panose="020B0200000000000000" pitchFamily="50" charset="-128"/>
                <a:ea typeface="Noto Sans JP" panose="020B0200000000000000" pitchFamily="50" charset="-128"/>
              </a:rPr>
              <a:t>現在の事業目的を記入する</a:t>
            </a:r>
            <a:endParaRPr sz="1200" dirty="0">
              <a:solidFill>
                <a:srgbClr val="2D344B"/>
              </a:solidFill>
              <a:latin typeface="Noto Sans JP" panose="020B0200000000000000" pitchFamily="50" charset="-128"/>
              <a:ea typeface="Noto Sans JP" panose="020B0200000000000000" pitchFamily="50" charset="-128"/>
            </a:endParaRPr>
          </a:p>
        </p:txBody>
      </p:sp>
      <p:sp>
        <p:nvSpPr>
          <p:cNvPr id="58" name="Google Shape;1237;p100">
            <a:extLst>
              <a:ext uri="{FF2B5EF4-FFF2-40B4-BE49-F238E27FC236}">
                <a16:creationId xmlns:a16="http://schemas.microsoft.com/office/drawing/2014/main" id="{F7CCDD68-0C45-5789-D100-B8E83E77AA88}"/>
              </a:ext>
            </a:extLst>
          </p:cNvPr>
          <p:cNvSpPr txBox="1">
            <a:spLocks/>
          </p:cNvSpPr>
          <p:nvPr/>
        </p:nvSpPr>
        <p:spPr>
          <a:xfrm>
            <a:off x="2681055" y="5188160"/>
            <a:ext cx="7263045" cy="275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pPr marL="0" indent="0" algn="l">
              <a:lnSpc>
                <a:spcPct val="130000"/>
              </a:lnSpc>
              <a:buClr>
                <a:schemeClr val="dk1"/>
              </a:buClr>
              <a:buSzPts val="1100"/>
            </a:pPr>
            <a:r>
              <a:rPr lang="ja-JP" altLang="en-US" sz="1200" dirty="0">
                <a:solidFill>
                  <a:srgbClr val="2D344B"/>
                </a:solidFill>
              </a:rPr>
              <a:t>将来的に自社がどのようになりたいかを記入する</a:t>
            </a:r>
          </a:p>
        </p:txBody>
      </p:sp>
      <p:sp>
        <p:nvSpPr>
          <p:cNvPr id="59" name="Google Shape;1237;p100">
            <a:extLst>
              <a:ext uri="{FF2B5EF4-FFF2-40B4-BE49-F238E27FC236}">
                <a16:creationId xmlns:a16="http://schemas.microsoft.com/office/drawing/2014/main" id="{3BD72344-9705-8F16-579D-F0760F7D883F}"/>
              </a:ext>
            </a:extLst>
          </p:cNvPr>
          <p:cNvSpPr txBox="1">
            <a:spLocks/>
          </p:cNvSpPr>
          <p:nvPr/>
        </p:nvSpPr>
        <p:spPr>
          <a:xfrm>
            <a:off x="2681054" y="5547833"/>
            <a:ext cx="8358911" cy="241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pPr marL="0" indent="0" algn="l">
              <a:lnSpc>
                <a:spcPct val="130000"/>
              </a:lnSpc>
              <a:buClr>
                <a:schemeClr val="dk1"/>
              </a:buClr>
              <a:buSzPts val="1100"/>
            </a:pPr>
            <a:r>
              <a:rPr lang="ja-JP" altLang="en-US" sz="1200" dirty="0">
                <a:solidFill>
                  <a:srgbClr val="2D344B"/>
                </a:solidFill>
              </a:rPr>
              <a:t>強み・弱み・機会・脅威の要素から、どうすればマイナス要素に対応できるか、機会や強みをどのように生かせるか、</a:t>
            </a:r>
          </a:p>
        </p:txBody>
      </p:sp>
      <p:sp>
        <p:nvSpPr>
          <p:cNvPr id="60" name="Google Shape;1237;p100">
            <a:extLst>
              <a:ext uri="{FF2B5EF4-FFF2-40B4-BE49-F238E27FC236}">
                <a16:creationId xmlns:a16="http://schemas.microsoft.com/office/drawing/2014/main" id="{F71681BC-8DA9-E29F-9B69-F0D24EECCCED}"/>
              </a:ext>
            </a:extLst>
          </p:cNvPr>
          <p:cNvSpPr txBox="1">
            <a:spLocks/>
          </p:cNvSpPr>
          <p:nvPr/>
        </p:nvSpPr>
        <p:spPr>
          <a:xfrm>
            <a:off x="2681055" y="5907505"/>
            <a:ext cx="8358909" cy="230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Noto Sans JP"/>
              <a:buNone/>
              <a:defRPr sz="2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pPr marL="0" indent="0" algn="l">
              <a:lnSpc>
                <a:spcPct val="130000"/>
              </a:lnSpc>
              <a:buClr>
                <a:schemeClr val="dk1"/>
              </a:buClr>
              <a:buSzPts val="1100"/>
            </a:pPr>
            <a:r>
              <a:rPr lang="ja-JP" altLang="en-US" sz="1200" dirty="0">
                <a:solidFill>
                  <a:srgbClr val="2D344B"/>
                </a:solidFill>
              </a:rPr>
              <a:t>将来的</a:t>
            </a:r>
            <a:r>
              <a:rPr lang="ja-JP" altLang="en-US" sz="1200">
                <a:solidFill>
                  <a:srgbClr val="2D344B"/>
                </a:solidFill>
              </a:rPr>
              <a:t>な脅威にどのように対応するかを分析し、戦略を立てる。</a:t>
            </a:r>
            <a:endParaRPr lang="ja-JP" altLang="en-US" sz="1200" dirty="0">
              <a:solidFill>
                <a:srgbClr val="2D344B"/>
              </a:solidFill>
            </a:endParaRPr>
          </a:p>
        </p:txBody>
      </p:sp>
      <p:sp>
        <p:nvSpPr>
          <p:cNvPr id="45" name="Google Shape;1507;p102">
            <a:extLst>
              <a:ext uri="{FF2B5EF4-FFF2-40B4-BE49-F238E27FC236}">
                <a16:creationId xmlns:a16="http://schemas.microsoft.com/office/drawing/2014/main" id="{A23104CB-6970-D5DB-5BE0-E0EF731AC64D}"/>
              </a:ext>
            </a:extLst>
          </p:cNvPr>
          <p:cNvSpPr/>
          <p:nvPr/>
        </p:nvSpPr>
        <p:spPr>
          <a:xfrm>
            <a:off x="1661539" y="1917583"/>
            <a:ext cx="4663728" cy="1277600"/>
          </a:xfrm>
          <a:prstGeom prst="roundRect">
            <a:avLst>
              <a:gd name="adj" fmla="val 0"/>
            </a:avLst>
          </a:prstGeom>
          <a:solidFill>
            <a:srgbClr val="EFF3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88" name="Google Shape;1512;p102">
            <a:extLst>
              <a:ext uri="{FF2B5EF4-FFF2-40B4-BE49-F238E27FC236}">
                <a16:creationId xmlns:a16="http://schemas.microsoft.com/office/drawing/2014/main" id="{174698FD-7DB4-39DC-69E3-1B757D0F4815}"/>
              </a:ext>
            </a:extLst>
          </p:cNvPr>
          <p:cNvSpPr txBox="1">
            <a:spLocks/>
          </p:cNvSpPr>
          <p:nvPr/>
        </p:nvSpPr>
        <p:spPr>
          <a:xfrm>
            <a:off x="1639223" y="1917583"/>
            <a:ext cx="4663727" cy="128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r>
              <a:rPr lang="en-US" altLang="ja" sz="4267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M PLUS 1" pitchFamily="2" charset="-128"/>
                <a:ea typeface="M PLUS 1" pitchFamily="2" charset="-128"/>
              </a:rPr>
              <a:t>S</a:t>
            </a:r>
          </a:p>
          <a:p>
            <a:r>
              <a:rPr lang="en-US" altLang="ja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M PLUS 1" pitchFamily="2" charset="-128"/>
                <a:ea typeface="M PLUS 1" pitchFamily="2" charset="-128"/>
              </a:rPr>
              <a:t>Strength</a:t>
            </a:r>
            <a:r>
              <a:rPr lang="ja-JP" alt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M PLUS 1" pitchFamily="2" charset="-128"/>
                <a:ea typeface="M PLUS 1" pitchFamily="2" charset="-128"/>
              </a:rPr>
              <a:t> 強み</a:t>
            </a:r>
            <a:endParaRPr lang="en-US" altLang="ja" sz="1600" b="1" dirty="0">
              <a:solidFill>
                <a:schemeClr val="accent1">
                  <a:lumMod val="20000"/>
                  <a:lumOff val="80000"/>
                </a:schemeClr>
              </a:solidFill>
              <a:latin typeface="M PLUS 1" pitchFamily="2" charset="-128"/>
              <a:ea typeface="M PLUS 1" pitchFamily="2" charset="-128"/>
            </a:endParaRPr>
          </a:p>
        </p:txBody>
      </p:sp>
      <p:sp>
        <p:nvSpPr>
          <p:cNvPr id="1091" name="Google Shape;1512;p102">
            <a:extLst>
              <a:ext uri="{FF2B5EF4-FFF2-40B4-BE49-F238E27FC236}">
                <a16:creationId xmlns:a16="http://schemas.microsoft.com/office/drawing/2014/main" id="{276B9796-FDC5-6BF4-BB86-F5564B688D6F}"/>
              </a:ext>
            </a:extLst>
          </p:cNvPr>
          <p:cNvSpPr txBox="1">
            <a:spLocks/>
          </p:cNvSpPr>
          <p:nvPr/>
        </p:nvSpPr>
        <p:spPr>
          <a:xfrm>
            <a:off x="6376239" y="1905179"/>
            <a:ext cx="4663727" cy="128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r>
              <a:rPr lang="en-US" altLang="ja" sz="4267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M PLUS 1" pitchFamily="2" charset="-128"/>
                <a:ea typeface="M PLUS 1" pitchFamily="2" charset="-128"/>
              </a:rPr>
              <a:t>O</a:t>
            </a:r>
          </a:p>
          <a:p>
            <a:r>
              <a:rPr lang="en-US" altLang="ja-JP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M PLUS 1" pitchFamily="2" charset="-128"/>
                <a:ea typeface="M PLUS 1" pitchFamily="2" charset="-128"/>
              </a:rPr>
              <a:t>Opportunity</a:t>
            </a:r>
            <a:r>
              <a:rPr lang="ja-JP" alt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M PLUS 1" pitchFamily="2" charset="-128"/>
                <a:ea typeface="M PLUS 1" pitchFamily="2" charset="-128"/>
              </a:rPr>
              <a:t> 機会</a:t>
            </a:r>
            <a:endParaRPr lang="en-US" altLang="ja" sz="1600" b="1" dirty="0">
              <a:solidFill>
                <a:schemeClr val="accent1">
                  <a:lumMod val="20000"/>
                  <a:lumOff val="80000"/>
                </a:schemeClr>
              </a:solidFill>
              <a:latin typeface="M PLUS 1" pitchFamily="2" charset="-128"/>
              <a:ea typeface="M PLUS 1" pitchFamily="2" charset="-128"/>
            </a:endParaRPr>
          </a:p>
        </p:txBody>
      </p:sp>
      <p:sp>
        <p:nvSpPr>
          <p:cNvPr id="1093" name="Google Shape;1512;p102">
            <a:extLst>
              <a:ext uri="{FF2B5EF4-FFF2-40B4-BE49-F238E27FC236}">
                <a16:creationId xmlns:a16="http://schemas.microsoft.com/office/drawing/2014/main" id="{61296163-DDE4-D3C5-21E0-EC3DB8B6410C}"/>
              </a:ext>
            </a:extLst>
          </p:cNvPr>
          <p:cNvSpPr txBox="1">
            <a:spLocks/>
          </p:cNvSpPr>
          <p:nvPr/>
        </p:nvSpPr>
        <p:spPr>
          <a:xfrm>
            <a:off x="1648851" y="3231704"/>
            <a:ext cx="4663727" cy="128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r>
              <a:rPr lang="en-US" altLang="ja" sz="4267" b="1" dirty="0">
                <a:solidFill>
                  <a:schemeClr val="bg2"/>
                </a:solidFill>
                <a:latin typeface="M PLUS 1" pitchFamily="2" charset="-128"/>
                <a:ea typeface="M PLUS 1" pitchFamily="2" charset="-128"/>
              </a:rPr>
              <a:t>W</a:t>
            </a:r>
          </a:p>
          <a:p>
            <a:r>
              <a:rPr lang="en-US" altLang="ja" sz="1600" b="1" dirty="0">
                <a:solidFill>
                  <a:schemeClr val="bg2"/>
                </a:solidFill>
                <a:latin typeface="M PLUS 1" pitchFamily="2" charset="-128"/>
                <a:ea typeface="M PLUS 1" pitchFamily="2" charset="-128"/>
              </a:rPr>
              <a:t>Weakness </a:t>
            </a:r>
            <a:r>
              <a:rPr lang="ja-JP" altLang="en-US" sz="1600" b="1" dirty="0">
                <a:solidFill>
                  <a:schemeClr val="bg2"/>
                </a:solidFill>
                <a:latin typeface="M PLUS 1" pitchFamily="2" charset="-128"/>
                <a:ea typeface="M PLUS 1" pitchFamily="2" charset="-128"/>
              </a:rPr>
              <a:t>弱み</a:t>
            </a:r>
            <a:endParaRPr lang="en-US" altLang="ja" sz="1600" b="1" dirty="0">
              <a:solidFill>
                <a:schemeClr val="bg2"/>
              </a:solidFill>
              <a:latin typeface="M PLUS 1" pitchFamily="2" charset="-128"/>
              <a:ea typeface="M PLUS 1" pitchFamily="2" charset="-128"/>
            </a:endParaRPr>
          </a:p>
        </p:txBody>
      </p:sp>
      <p:sp>
        <p:nvSpPr>
          <p:cNvPr id="1094" name="Google Shape;1512;p102">
            <a:extLst>
              <a:ext uri="{FF2B5EF4-FFF2-40B4-BE49-F238E27FC236}">
                <a16:creationId xmlns:a16="http://schemas.microsoft.com/office/drawing/2014/main" id="{AD2759B6-679C-37EE-5498-DB4BB7C67E16}"/>
              </a:ext>
            </a:extLst>
          </p:cNvPr>
          <p:cNvSpPr txBox="1">
            <a:spLocks/>
          </p:cNvSpPr>
          <p:nvPr/>
        </p:nvSpPr>
        <p:spPr>
          <a:xfrm>
            <a:off x="6378054" y="3237075"/>
            <a:ext cx="4663727" cy="128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Noto Sans JP"/>
              <a:buNone/>
              <a:defRPr sz="5200" b="0" i="0" u="none" strike="noStrike" cap="none">
                <a:solidFill>
                  <a:schemeClr val="dk1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r>
              <a:rPr lang="en-US" altLang="ja" sz="4267" b="1" dirty="0">
                <a:solidFill>
                  <a:schemeClr val="bg2"/>
                </a:solidFill>
                <a:latin typeface="M PLUS 1" pitchFamily="2" charset="-128"/>
                <a:ea typeface="M PLUS 1" pitchFamily="2" charset="-128"/>
              </a:rPr>
              <a:t>T</a:t>
            </a:r>
          </a:p>
          <a:p>
            <a:r>
              <a:rPr lang="en-US" altLang="ja" sz="1600" b="1" dirty="0">
                <a:solidFill>
                  <a:schemeClr val="bg2"/>
                </a:solidFill>
                <a:latin typeface="M PLUS 1" pitchFamily="2" charset="-128"/>
                <a:ea typeface="M PLUS 1" pitchFamily="2" charset="-128"/>
              </a:rPr>
              <a:t>Threat </a:t>
            </a:r>
            <a:r>
              <a:rPr lang="ja-JP" altLang="en-US" sz="1600" b="1" dirty="0">
                <a:solidFill>
                  <a:schemeClr val="bg2"/>
                </a:solidFill>
                <a:latin typeface="M PLUS 1" pitchFamily="2" charset="-128"/>
                <a:ea typeface="M PLUS 1" pitchFamily="2" charset="-128"/>
              </a:rPr>
              <a:t>脅威</a:t>
            </a:r>
            <a:endParaRPr lang="en-US" altLang="ja" sz="1600" b="1" dirty="0">
              <a:solidFill>
                <a:schemeClr val="bg2"/>
              </a:solidFill>
              <a:latin typeface="M PLUS 1" pitchFamily="2" charset="-128"/>
              <a:ea typeface="M PLUS 1" pitchFamily="2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D29561B-28B7-649D-6447-0B19AD55B66B}"/>
              </a:ext>
            </a:extLst>
          </p:cNvPr>
          <p:cNvGrpSpPr/>
          <p:nvPr/>
        </p:nvGrpSpPr>
        <p:grpSpPr>
          <a:xfrm>
            <a:off x="1870400" y="1977615"/>
            <a:ext cx="4225600" cy="1070192"/>
            <a:chOff x="1402800" y="1483211"/>
            <a:chExt cx="3169200" cy="802644"/>
          </a:xfrm>
        </p:grpSpPr>
        <p:sp>
          <p:nvSpPr>
            <p:cNvPr id="1089" name="Google Shape;1517;p102">
              <a:extLst>
                <a:ext uri="{FF2B5EF4-FFF2-40B4-BE49-F238E27FC236}">
                  <a16:creationId xmlns:a16="http://schemas.microsoft.com/office/drawing/2014/main" id="{88D88E06-0F5B-CF36-C09A-53528DF98274}"/>
                </a:ext>
              </a:extLst>
            </p:cNvPr>
            <p:cNvSpPr txBox="1">
              <a:spLocks/>
            </p:cNvSpPr>
            <p:nvPr/>
          </p:nvSpPr>
          <p:spPr>
            <a:xfrm>
              <a:off x="1402800" y="1483211"/>
              <a:ext cx="316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800"/>
                <a:buFont typeface="Noto Sans JP"/>
                <a:buChar char="●"/>
                <a:defRPr sz="18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9pPr>
            </a:lstStyle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自社がどのような点について優位なのか</a:t>
              </a:r>
              <a:endParaRPr lang="en-US" altLang="ja-JP" sz="1333" b="1" dirty="0">
                <a:solidFill>
                  <a:srgbClr val="2D344B"/>
                </a:solidFill>
              </a:endParaRPr>
            </a:p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品質・組織・技術・知識・経験・展開力など</a:t>
              </a:r>
              <a:endParaRPr lang="en-US" altLang="ja-JP" sz="1333" b="1" dirty="0">
                <a:solidFill>
                  <a:srgbClr val="2D344B"/>
                </a:solidFill>
              </a:endParaRPr>
            </a:p>
          </p:txBody>
        </p:sp>
        <p:sp>
          <p:nvSpPr>
            <p:cNvPr id="2" name="Google Shape;1517;p102">
              <a:extLst>
                <a:ext uri="{FF2B5EF4-FFF2-40B4-BE49-F238E27FC236}">
                  <a16:creationId xmlns:a16="http://schemas.microsoft.com/office/drawing/2014/main" id="{4A3B0450-C650-73DC-B972-C5741B0AE8DD}"/>
                </a:ext>
              </a:extLst>
            </p:cNvPr>
            <p:cNvSpPr txBox="1">
              <a:spLocks/>
            </p:cNvSpPr>
            <p:nvPr/>
          </p:nvSpPr>
          <p:spPr>
            <a:xfrm>
              <a:off x="1402800" y="1931855"/>
              <a:ext cx="316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800"/>
                <a:buFont typeface="Noto Sans JP"/>
                <a:buChar char="●"/>
                <a:defRPr sz="18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9pPr>
            </a:lstStyle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例：「国外にも訴求できるブランド力」</a:t>
              </a:r>
              <a:endParaRPr lang="en-US" altLang="ja-JP" sz="1333" b="1" dirty="0">
                <a:solidFill>
                  <a:srgbClr val="2D344B"/>
                </a:solidFill>
              </a:endParaRPr>
            </a:p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「多角的な事業展開による安定感」など</a:t>
              </a:r>
              <a:endParaRPr lang="en-US" altLang="ja-JP" sz="1333" b="1" dirty="0">
                <a:solidFill>
                  <a:srgbClr val="2D344B"/>
                </a:solidFill>
              </a:endParaRPr>
            </a:p>
          </p:txBody>
        </p:sp>
      </p:grpSp>
      <p:sp>
        <p:nvSpPr>
          <p:cNvPr id="3" name="Google Shape;1517;p102">
            <a:extLst>
              <a:ext uri="{FF2B5EF4-FFF2-40B4-BE49-F238E27FC236}">
                <a16:creationId xmlns:a16="http://schemas.microsoft.com/office/drawing/2014/main" id="{96A5CAC3-68DA-F8B7-EE78-917A4D6479E6}"/>
              </a:ext>
            </a:extLst>
          </p:cNvPr>
          <p:cNvSpPr txBox="1">
            <a:spLocks/>
          </p:cNvSpPr>
          <p:nvPr/>
        </p:nvSpPr>
        <p:spPr>
          <a:xfrm>
            <a:off x="1870400" y="3315983"/>
            <a:ext cx="4225600" cy="4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JP"/>
              <a:buChar char="●"/>
              <a:defRPr sz="1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○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■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●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○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■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●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○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■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pPr marL="0" indent="0">
              <a:lnSpc>
                <a:spcPct val="130000"/>
              </a:lnSpc>
              <a:buClr>
                <a:schemeClr val="dk1"/>
              </a:buClr>
              <a:buSzPts val="1100"/>
              <a:buNone/>
            </a:pPr>
            <a:r>
              <a:rPr lang="ja-JP" altLang="en-US" sz="1333" b="1" dirty="0">
                <a:solidFill>
                  <a:srgbClr val="2D344B"/>
                </a:solidFill>
              </a:rPr>
              <a:t>自社が苦手・弱い点は何なのか</a:t>
            </a:r>
            <a:endParaRPr lang="en-US" altLang="ja-JP" sz="1333" b="1" dirty="0">
              <a:solidFill>
                <a:srgbClr val="2D344B"/>
              </a:solidFill>
            </a:endParaRPr>
          </a:p>
          <a:p>
            <a:pPr marL="0" indent="0">
              <a:lnSpc>
                <a:spcPct val="130000"/>
              </a:lnSpc>
              <a:buClr>
                <a:schemeClr val="dk1"/>
              </a:buClr>
              <a:buSzPts val="1100"/>
              <a:buNone/>
            </a:pPr>
            <a:r>
              <a:rPr lang="ja-JP" altLang="en-US" sz="1333" b="1" dirty="0">
                <a:solidFill>
                  <a:srgbClr val="2D344B"/>
                </a:solidFill>
              </a:rPr>
              <a:t>できていないこと・競合と比べて劣っていることなど</a:t>
            </a:r>
            <a:endParaRPr lang="en-US" altLang="ja-JP" sz="1333" b="1" dirty="0">
              <a:solidFill>
                <a:srgbClr val="2D344B"/>
              </a:solidFill>
            </a:endParaRPr>
          </a:p>
        </p:txBody>
      </p:sp>
      <p:sp>
        <p:nvSpPr>
          <p:cNvPr id="4" name="Google Shape;1517;p102">
            <a:extLst>
              <a:ext uri="{FF2B5EF4-FFF2-40B4-BE49-F238E27FC236}">
                <a16:creationId xmlns:a16="http://schemas.microsoft.com/office/drawing/2014/main" id="{202DE328-B480-405B-02E0-D0699E3A814B}"/>
              </a:ext>
            </a:extLst>
          </p:cNvPr>
          <p:cNvSpPr txBox="1">
            <a:spLocks/>
          </p:cNvSpPr>
          <p:nvPr/>
        </p:nvSpPr>
        <p:spPr>
          <a:xfrm>
            <a:off x="1870400" y="3914175"/>
            <a:ext cx="4225600" cy="4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JP"/>
              <a:buChar char="●"/>
              <a:defRPr sz="18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○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■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●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○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■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●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○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JP"/>
              <a:buChar char="■"/>
              <a:defRPr sz="1400" b="0" i="0" u="none" strike="noStrike" cap="none">
                <a:solidFill>
                  <a:schemeClr val="dk2"/>
                </a:solidFill>
                <a:latin typeface="Noto Sans JP"/>
                <a:ea typeface="Noto Sans JP"/>
                <a:cs typeface="Noto Sans JP"/>
                <a:sym typeface="Noto Sans JP"/>
              </a:defRPr>
            </a:lvl9pPr>
          </a:lstStyle>
          <a:p>
            <a:pPr marL="0" indent="0">
              <a:lnSpc>
                <a:spcPct val="130000"/>
              </a:lnSpc>
              <a:buClr>
                <a:schemeClr val="dk1"/>
              </a:buClr>
              <a:buSzPts val="1100"/>
              <a:buNone/>
            </a:pPr>
            <a:r>
              <a:rPr lang="ja-JP" altLang="en-US" sz="1333" b="1" dirty="0">
                <a:solidFill>
                  <a:srgbClr val="2D344B"/>
                </a:solidFill>
              </a:rPr>
              <a:t>例：「</a:t>
            </a:r>
            <a:r>
              <a:rPr lang="en-US" altLang="ja-JP" sz="1333" b="1" dirty="0">
                <a:solidFill>
                  <a:srgbClr val="2D344B"/>
                </a:solidFill>
              </a:rPr>
              <a:t>DX</a:t>
            </a:r>
            <a:r>
              <a:rPr lang="ja-JP" altLang="en-US" sz="1333" b="1" dirty="0">
                <a:solidFill>
                  <a:srgbClr val="2D344B"/>
                </a:solidFill>
              </a:rPr>
              <a:t>化が進んでおらず、生産性で劣っている」</a:t>
            </a:r>
            <a:endParaRPr lang="en-US" altLang="ja-JP" sz="1333" b="1" dirty="0">
              <a:solidFill>
                <a:srgbClr val="2D344B"/>
              </a:solidFill>
            </a:endParaRPr>
          </a:p>
          <a:p>
            <a:pPr marL="0" indent="0">
              <a:lnSpc>
                <a:spcPct val="130000"/>
              </a:lnSpc>
              <a:buClr>
                <a:schemeClr val="dk1"/>
              </a:buClr>
              <a:buSzPts val="1100"/>
              <a:buNone/>
            </a:pPr>
            <a:r>
              <a:rPr lang="ja-JP" altLang="en-US" sz="1333" b="1" dirty="0">
                <a:solidFill>
                  <a:srgbClr val="2D344B"/>
                </a:solidFill>
              </a:rPr>
              <a:t>「トップダウン型の経営で意思決定が遅い」など</a:t>
            </a:r>
            <a:endParaRPr lang="en-US" altLang="ja-JP" sz="1333" b="1" dirty="0">
              <a:solidFill>
                <a:srgbClr val="2D344B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0B61EA6-154B-5E3F-033E-E257EBB6ABF2}"/>
              </a:ext>
            </a:extLst>
          </p:cNvPr>
          <p:cNvGrpSpPr/>
          <p:nvPr/>
        </p:nvGrpSpPr>
        <p:grpSpPr>
          <a:xfrm>
            <a:off x="6574767" y="1977615"/>
            <a:ext cx="4225600" cy="1070192"/>
            <a:chOff x="4931075" y="1469076"/>
            <a:chExt cx="3169200" cy="802644"/>
          </a:xfrm>
        </p:grpSpPr>
        <p:sp>
          <p:nvSpPr>
            <p:cNvPr id="5" name="Google Shape;1517;p102">
              <a:extLst>
                <a:ext uri="{FF2B5EF4-FFF2-40B4-BE49-F238E27FC236}">
                  <a16:creationId xmlns:a16="http://schemas.microsoft.com/office/drawing/2014/main" id="{235F3420-4080-AFA4-1C3C-EDC36557BBC5}"/>
                </a:ext>
              </a:extLst>
            </p:cNvPr>
            <p:cNvSpPr txBox="1">
              <a:spLocks/>
            </p:cNvSpPr>
            <p:nvPr/>
          </p:nvSpPr>
          <p:spPr>
            <a:xfrm>
              <a:off x="4931075" y="1469076"/>
              <a:ext cx="316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800"/>
                <a:buFont typeface="Noto Sans JP"/>
                <a:buChar char="●"/>
                <a:defRPr sz="18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9pPr>
            </a:lstStyle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自社を取り巻く環境のうち、プラスのもの</a:t>
              </a:r>
              <a:endParaRPr lang="en-US" altLang="ja-JP" sz="1333" b="1" dirty="0">
                <a:solidFill>
                  <a:srgbClr val="2D344B"/>
                </a:solidFill>
              </a:endParaRPr>
            </a:p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法改正・制度変更・市場動向・景気回復など</a:t>
              </a:r>
              <a:endParaRPr lang="en-US" altLang="ja-JP" sz="1333" b="1" dirty="0">
                <a:solidFill>
                  <a:srgbClr val="2D344B"/>
                </a:solidFill>
              </a:endParaRPr>
            </a:p>
          </p:txBody>
        </p:sp>
        <p:sp>
          <p:nvSpPr>
            <p:cNvPr id="6" name="Google Shape;1517;p102">
              <a:extLst>
                <a:ext uri="{FF2B5EF4-FFF2-40B4-BE49-F238E27FC236}">
                  <a16:creationId xmlns:a16="http://schemas.microsoft.com/office/drawing/2014/main" id="{6485E1A2-BC30-A6AE-C84C-3A207F1B900F}"/>
                </a:ext>
              </a:extLst>
            </p:cNvPr>
            <p:cNvSpPr txBox="1">
              <a:spLocks/>
            </p:cNvSpPr>
            <p:nvPr/>
          </p:nvSpPr>
          <p:spPr>
            <a:xfrm>
              <a:off x="4931075" y="1917720"/>
              <a:ext cx="316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800"/>
                <a:buFont typeface="Noto Sans JP"/>
                <a:buChar char="●"/>
                <a:defRPr sz="18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9pPr>
            </a:lstStyle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例：「インバウンド需要の急速な伸び」</a:t>
              </a:r>
              <a:endParaRPr lang="en-US" altLang="ja-JP" sz="1333" b="1" dirty="0">
                <a:solidFill>
                  <a:srgbClr val="2D344B"/>
                </a:solidFill>
              </a:endParaRPr>
            </a:p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「再エネルギーへの補助金制度」など</a:t>
              </a:r>
              <a:endParaRPr lang="en-US" altLang="ja-JP" sz="1333" b="1" dirty="0">
                <a:solidFill>
                  <a:srgbClr val="2D344B"/>
                </a:solidFill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F7A4C81-BB63-055E-3C41-D0D214CFF720}"/>
              </a:ext>
            </a:extLst>
          </p:cNvPr>
          <p:cNvGrpSpPr/>
          <p:nvPr/>
        </p:nvGrpSpPr>
        <p:grpSpPr>
          <a:xfrm>
            <a:off x="6595301" y="3309245"/>
            <a:ext cx="4225600" cy="1070192"/>
            <a:chOff x="4931075" y="1469076"/>
            <a:chExt cx="3169200" cy="802644"/>
          </a:xfrm>
        </p:grpSpPr>
        <p:sp>
          <p:nvSpPr>
            <p:cNvPr id="10" name="Google Shape;1517;p102">
              <a:extLst>
                <a:ext uri="{FF2B5EF4-FFF2-40B4-BE49-F238E27FC236}">
                  <a16:creationId xmlns:a16="http://schemas.microsoft.com/office/drawing/2014/main" id="{968617D1-AD66-0862-01F2-E178FD371750}"/>
                </a:ext>
              </a:extLst>
            </p:cNvPr>
            <p:cNvSpPr txBox="1">
              <a:spLocks/>
            </p:cNvSpPr>
            <p:nvPr/>
          </p:nvSpPr>
          <p:spPr>
            <a:xfrm>
              <a:off x="4931075" y="1469076"/>
              <a:ext cx="316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800"/>
                <a:buFont typeface="Noto Sans JP"/>
                <a:buChar char="●"/>
                <a:defRPr sz="18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9pPr>
            </a:lstStyle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自社を取り巻く環境のうち、マイナスのもの</a:t>
              </a:r>
              <a:endParaRPr lang="en-US" altLang="ja-JP" sz="1333" b="1" dirty="0">
                <a:solidFill>
                  <a:srgbClr val="2D344B"/>
                </a:solidFill>
              </a:endParaRPr>
            </a:p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競合の発生・市場縮小・不況・価格高騰など</a:t>
              </a:r>
              <a:endParaRPr lang="en-US" altLang="ja-JP" sz="1333" b="1" dirty="0">
                <a:solidFill>
                  <a:srgbClr val="2D344B"/>
                </a:solidFill>
              </a:endParaRPr>
            </a:p>
          </p:txBody>
        </p:sp>
        <p:sp>
          <p:nvSpPr>
            <p:cNvPr id="11" name="Google Shape;1517;p102">
              <a:extLst>
                <a:ext uri="{FF2B5EF4-FFF2-40B4-BE49-F238E27FC236}">
                  <a16:creationId xmlns:a16="http://schemas.microsoft.com/office/drawing/2014/main" id="{02D1F353-55AF-A0D3-8F74-AB03A636C210}"/>
                </a:ext>
              </a:extLst>
            </p:cNvPr>
            <p:cNvSpPr txBox="1">
              <a:spLocks/>
            </p:cNvSpPr>
            <p:nvPr/>
          </p:nvSpPr>
          <p:spPr>
            <a:xfrm>
              <a:off x="4931075" y="1917720"/>
              <a:ext cx="31692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429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800"/>
                <a:buFont typeface="Noto Sans JP"/>
                <a:buChar char="●"/>
                <a:defRPr sz="18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●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○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ts val="1400"/>
                <a:buFont typeface="Noto Sans JP"/>
                <a:buChar char="■"/>
                <a:defRPr sz="1400" b="0" i="0" u="none" strike="noStrike" cap="none">
                  <a:solidFill>
                    <a:schemeClr val="dk2"/>
                  </a:solidFill>
                  <a:latin typeface="Noto Sans JP"/>
                  <a:ea typeface="Noto Sans JP"/>
                  <a:cs typeface="Noto Sans JP"/>
                  <a:sym typeface="Noto Sans JP"/>
                </a:defRPr>
              </a:lvl9pPr>
            </a:lstStyle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例：「増税による個人消費の減少」</a:t>
              </a:r>
              <a:endParaRPr lang="en-US" altLang="ja-JP" sz="1333" b="1" dirty="0">
                <a:solidFill>
                  <a:srgbClr val="2D344B"/>
                </a:solidFill>
              </a:endParaRPr>
            </a:p>
            <a:p>
              <a:pPr marL="0" indent="0">
                <a:lnSpc>
                  <a:spcPct val="130000"/>
                </a:lnSpc>
                <a:buClr>
                  <a:schemeClr val="dk1"/>
                </a:buClr>
                <a:buSzPts val="1100"/>
                <a:buNone/>
              </a:pPr>
              <a:r>
                <a:rPr lang="ja-JP" altLang="en-US" sz="1333" b="1" dirty="0">
                  <a:solidFill>
                    <a:srgbClr val="2D344B"/>
                  </a:solidFill>
                </a:rPr>
                <a:t>「同業他社との競争の激化」など</a:t>
              </a:r>
              <a:endParaRPr lang="en-US" altLang="ja-JP" sz="1333" b="1" dirty="0">
                <a:solidFill>
                  <a:srgbClr val="2D344B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278</Words>
  <PresentationFormat>ワイド画面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Century Gothic</vt:lpstr>
      <vt:lpstr>M PLUS 1</vt:lpstr>
      <vt:lpstr>Noto Sans JP</vt:lpstr>
      <vt:lpstr>Office テーマ</vt:lpstr>
      <vt:lpstr>SWOT分析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2023-11-02T10:44:52Z</dcterms:created>
  <dcterms:modified xsi:type="dcterms:W3CDTF">2023-11-02T10:52:22Z</dcterms:modified>
</cp:coreProperties>
</file>