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71C9"/>
    <a:srgbClr val="F7F7F7"/>
    <a:srgbClr val="F1F5FD"/>
    <a:srgbClr val="DEE7FF"/>
    <a:srgbClr val="525252"/>
    <a:srgbClr val="FFB300"/>
    <a:srgbClr val="FFFDF7"/>
    <a:srgbClr val="6190E1"/>
    <a:srgbClr val="FFFCF3"/>
    <a:srgbClr val="6BB0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2" autoAdjust="0"/>
    <p:restoredTop sz="94660"/>
  </p:normalViewPr>
  <p:slideViewPr>
    <p:cSldViewPr snapToGrid="0">
      <p:cViewPr>
        <p:scale>
          <a:sx n="150" d="100"/>
          <a:sy n="150" d="100"/>
        </p:scale>
        <p:origin x="12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2F3E-A8ED-40E3-A303-403F588325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9DD9-B09D-41F2-A9B8-F85097FF8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486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2F3E-A8ED-40E3-A303-403F588325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9DD9-B09D-41F2-A9B8-F85097FF8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332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2F3E-A8ED-40E3-A303-403F588325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9DD9-B09D-41F2-A9B8-F85097FF8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2F3E-A8ED-40E3-A303-403F588325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9DD9-B09D-41F2-A9B8-F85097FF8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691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2F3E-A8ED-40E3-A303-403F588325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9DD9-B09D-41F2-A9B8-F85097FF8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67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2F3E-A8ED-40E3-A303-403F588325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9DD9-B09D-41F2-A9B8-F85097FF8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277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2F3E-A8ED-40E3-A303-403F588325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9DD9-B09D-41F2-A9B8-F85097FF8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48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2F3E-A8ED-40E3-A303-403F588325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9DD9-B09D-41F2-A9B8-F85097FF8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816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2F3E-A8ED-40E3-A303-403F588325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9DD9-B09D-41F2-A9B8-F85097FF8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655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2F3E-A8ED-40E3-A303-403F588325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9DD9-B09D-41F2-A9B8-F85097FF8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223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2F3E-A8ED-40E3-A303-403F588325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9DD9-B09D-41F2-A9B8-F85097FF8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807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12F3E-A8ED-40E3-A303-403F588325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B9DD9-B09D-41F2-A9B8-F85097FF8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5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71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8EA1F1A-C086-1B62-4AE1-F439383BA771}"/>
              </a:ext>
            </a:extLst>
          </p:cNvPr>
          <p:cNvSpPr/>
          <p:nvPr/>
        </p:nvSpPr>
        <p:spPr>
          <a:xfrm>
            <a:off x="202519" y="210381"/>
            <a:ext cx="9500961" cy="61380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　</a:t>
            </a:r>
          </a:p>
        </p:txBody>
      </p:sp>
      <p:pic>
        <p:nvPicPr>
          <p:cNvPr id="9" name="グラフィックス 8">
            <a:extLst>
              <a:ext uri="{FF2B5EF4-FFF2-40B4-BE49-F238E27FC236}">
                <a16:creationId xmlns:a16="http://schemas.microsoft.com/office/drawing/2014/main" id="{129AF130-AA63-0BE9-02CF-EA3BDC66A9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9063" y="6512088"/>
            <a:ext cx="2047875" cy="209550"/>
          </a:xfrm>
          <a:prstGeom prst="rect">
            <a:avLst/>
          </a:prstGeom>
        </p:spPr>
      </p:pic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D2BD51F7-6E03-A274-7B43-759343612EC2}"/>
              </a:ext>
            </a:extLst>
          </p:cNvPr>
          <p:cNvGrpSpPr/>
          <p:nvPr/>
        </p:nvGrpSpPr>
        <p:grpSpPr>
          <a:xfrm>
            <a:off x="2194246" y="476390"/>
            <a:ext cx="5517508" cy="477054"/>
            <a:chOff x="2157553" y="468904"/>
            <a:chExt cx="5517508" cy="477054"/>
          </a:xfrm>
        </p:grpSpPr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6B5163D-3FD2-A12B-3E23-4ADD49CC6B16}"/>
                </a:ext>
              </a:extLst>
            </p:cNvPr>
            <p:cNvSpPr txBox="1"/>
            <p:nvPr/>
          </p:nvSpPr>
          <p:spPr>
            <a:xfrm>
              <a:off x="2230942" y="468904"/>
              <a:ext cx="5444119" cy="477054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500" b="1" dirty="0">
                  <a:solidFill>
                    <a:srgbClr val="3070CA"/>
                  </a:solidFill>
                  <a:latin typeface="Noto Sans JP" panose="020B0500000000000000" pitchFamily="34" charset="-128"/>
                  <a:ea typeface="Noto Sans JP" panose="020B0500000000000000" pitchFamily="34" charset="-128"/>
                </a:rPr>
                <a:t>AIDMA </a:t>
              </a:r>
              <a:r>
                <a:rPr kumimoji="1" lang="ja-JP" altLang="en-US" sz="2500" b="1" dirty="0">
                  <a:solidFill>
                    <a:srgbClr val="3070CA"/>
                  </a:solidFill>
                  <a:latin typeface="Noto Sans JP" panose="020B0500000000000000" pitchFamily="34" charset="-128"/>
                  <a:ea typeface="Noto Sans JP" panose="020B0500000000000000" pitchFamily="34" charset="-128"/>
                </a:rPr>
                <a:t>フレームワークテンプレート</a:t>
              </a:r>
            </a:p>
          </p:txBody>
        </p:sp>
        <p:cxnSp>
          <p:nvCxnSpPr>
            <p:cNvPr id="116" name="直線コネクタ 115">
              <a:extLst>
                <a:ext uri="{FF2B5EF4-FFF2-40B4-BE49-F238E27FC236}">
                  <a16:creationId xmlns:a16="http://schemas.microsoft.com/office/drawing/2014/main" id="{AF748886-46F6-D605-E0AF-1785E4228A11}"/>
                </a:ext>
              </a:extLst>
            </p:cNvPr>
            <p:cNvCxnSpPr>
              <a:cxnSpLocks/>
            </p:cNvCxnSpPr>
            <p:nvPr/>
          </p:nvCxnSpPr>
          <p:spPr>
            <a:xfrm>
              <a:off x="2157553" y="906094"/>
              <a:ext cx="5503989" cy="0"/>
            </a:xfrm>
            <a:prstGeom prst="line">
              <a:avLst/>
            </a:prstGeom>
            <a:ln>
              <a:solidFill>
                <a:srgbClr val="3070C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7" name="グループ化 186">
            <a:extLst>
              <a:ext uri="{FF2B5EF4-FFF2-40B4-BE49-F238E27FC236}">
                <a16:creationId xmlns:a16="http://schemas.microsoft.com/office/drawing/2014/main" id="{183C77F8-5516-9487-3B96-C4E8129A8CC4}"/>
              </a:ext>
            </a:extLst>
          </p:cNvPr>
          <p:cNvGrpSpPr/>
          <p:nvPr/>
        </p:nvGrpSpPr>
        <p:grpSpPr>
          <a:xfrm>
            <a:off x="1692351" y="1191518"/>
            <a:ext cx="7738520" cy="368772"/>
            <a:chOff x="1692351" y="1229618"/>
            <a:chExt cx="7738520" cy="368772"/>
          </a:xfrm>
        </p:grpSpPr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531445A5-71C9-43AF-2D20-F9391310F233}"/>
                </a:ext>
              </a:extLst>
            </p:cNvPr>
            <p:cNvSpPr/>
            <p:nvPr/>
          </p:nvSpPr>
          <p:spPr>
            <a:xfrm>
              <a:off x="1692351" y="1229618"/>
              <a:ext cx="7738520" cy="368772"/>
            </a:xfrm>
            <a:prstGeom prst="rect">
              <a:avLst/>
            </a:prstGeom>
            <a:gradFill>
              <a:gsLst>
                <a:gs pos="0">
                  <a:srgbClr val="CDE6FF"/>
                </a:gs>
                <a:gs pos="29000">
                  <a:srgbClr val="81C0FF"/>
                </a:gs>
                <a:gs pos="100000">
                  <a:srgbClr val="0062C4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9632184D-DD9B-2D61-D720-4545FD289555}"/>
                </a:ext>
              </a:extLst>
            </p:cNvPr>
            <p:cNvSpPr txBox="1"/>
            <p:nvPr/>
          </p:nvSpPr>
          <p:spPr>
            <a:xfrm>
              <a:off x="5282632" y="1276484"/>
              <a:ext cx="543739" cy="307777"/>
            </a:xfrm>
            <a:prstGeom prst="rect">
              <a:avLst/>
            </a:prstGeom>
            <a:noFill/>
            <a:effectLst>
              <a:outerShdw blurRad="12700" dir="5400000" algn="t" rotWithShape="0">
                <a:srgbClr val="2D3854">
                  <a:alpha val="40000"/>
                </a:srgb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b="1" dirty="0">
                  <a:solidFill>
                    <a:schemeClr val="bg1"/>
                  </a:solidFill>
                  <a:latin typeface="+mn-ea"/>
                </a:rPr>
                <a:t>感情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1E401CF9-801F-A3D1-4FC1-6D739520D233}"/>
                </a:ext>
              </a:extLst>
            </p:cNvPr>
            <p:cNvSpPr txBox="1"/>
            <p:nvPr/>
          </p:nvSpPr>
          <p:spPr>
            <a:xfrm>
              <a:off x="1773679" y="1276484"/>
              <a:ext cx="5437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b="1" dirty="0">
                  <a:solidFill>
                    <a:srgbClr val="0053AA"/>
                  </a:solidFill>
                  <a:latin typeface="+mn-ea"/>
                </a:rPr>
                <a:t>認知</a:t>
              </a: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7A46B718-AECC-5279-C5F3-12A16DBE80F5}"/>
                </a:ext>
              </a:extLst>
            </p:cNvPr>
            <p:cNvSpPr txBox="1"/>
            <p:nvPr/>
          </p:nvSpPr>
          <p:spPr>
            <a:xfrm>
              <a:off x="8791584" y="1276484"/>
              <a:ext cx="5437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b="1" dirty="0">
                  <a:solidFill>
                    <a:schemeClr val="bg1"/>
                  </a:solidFill>
                  <a:latin typeface="+mn-ea"/>
                </a:rPr>
                <a:t>行動</a:t>
              </a:r>
            </a:p>
          </p:txBody>
        </p:sp>
      </p:grp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5DBFC16C-8FCA-5F7F-8B83-665B1A39D193}"/>
              </a:ext>
            </a:extLst>
          </p:cNvPr>
          <p:cNvSpPr/>
          <p:nvPr/>
        </p:nvSpPr>
        <p:spPr>
          <a:xfrm>
            <a:off x="476532" y="2342895"/>
            <a:ext cx="1139915" cy="573828"/>
          </a:xfrm>
          <a:prstGeom prst="rect">
            <a:avLst/>
          </a:prstGeom>
          <a:solidFill>
            <a:srgbClr val="2F71C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5286DD13-7B4D-4DAE-CCB2-E8493D2EAF34}"/>
              </a:ext>
            </a:extLst>
          </p:cNvPr>
          <p:cNvSpPr txBox="1"/>
          <p:nvPr/>
        </p:nvSpPr>
        <p:spPr>
          <a:xfrm>
            <a:off x="774620" y="2475921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+mn-ea"/>
              </a:rPr>
              <a:t>目標</a:t>
            </a:r>
          </a:p>
        </p:txBody>
      </p: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FD4320D4-F480-94F3-FEFB-E3CBC19A1FD6}"/>
              </a:ext>
            </a:extLst>
          </p:cNvPr>
          <p:cNvSpPr/>
          <p:nvPr/>
        </p:nvSpPr>
        <p:spPr>
          <a:xfrm>
            <a:off x="476533" y="1666700"/>
            <a:ext cx="1139914" cy="620232"/>
          </a:xfrm>
          <a:prstGeom prst="rect">
            <a:avLst/>
          </a:prstGeom>
          <a:solidFill>
            <a:srgbClr val="2F71C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3B6DBFA4-D04E-6030-A639-C354EF54F526}"/>
              </a:ext>
            </a:extLst>
          </p:cNvPr>
          <p:cNvSpPr txBox="1"/>
          <p:nvPr/>
        </p:nvSpPr>
        <p:spPr>
          <a:xfrm>
            <a:off x="622827" y="1723409"/>
            <a:ext cx="877164" cy="5445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kumimoji="1" lang="ja-JP" altLang="en-US" sz="1350" b="1" dirty="0">
                <a:solidFill>
                  <a:schemeClr val="bg1"/>
                </a:solidFill>
                <a:latin typeface="+mn-ea"/>
              </a:rPr>
              <a:t>購買行動</a:t>
            </a:r>
            <a:endParaRPr kumimoji="1" lang="en-US" altLang="ja-JP" sz="1350" b="1">
              <a:solidFill>
                <a:schemeClr val="bg1"/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kumimoji="1" lang="ja-JP" altLang="en-US" sz="1350" b="1">
                <a:solidFill>
                  <a:schemeClr val="bg1"/>
                </a:solidFill>
                <a:latin typeface="+mn-ea"/>
              </a:rPr>
              <a:t>プロセス</a:t>
            </a:r>
            <a:endParaRPr kumimoji="1" lang="ja-JP" altLang="en-US" sz="1350" b="1" dirty="0">
              <a:solidFill>
                <a:schemeClr val="bg1"/>
              </a:solidFill>
              <a:latin typeface="+mn-ea"/>
            </a:endParaRP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922C81AA-5053-296C-D7F0-99D604C560D2}"/>
              </a:ext>
            </a:extLst>
          </p:cNvPr>
          <p:cNvGrpSpPr/>
          <p:nvPr/>
        </p:nvGrpSpPr>
        <p:grpSpPr>
          <a:xfrm>
            <a:off x="476531" y="4173280"/>
            <a:ext cx="1139916" cy="2057491"/>
            <a:chOff x="476532" y="2972686"/>
            <a:chExt cx="1139916" cy="2057491"/>
          </a:xfrm>
        </p:grpSpPr>
        <p:sp>
          <p:nvSpPr>
            <p:cNvPr id="136" name="正方形/長方形 135">
              <a:extLst>
                <a:ext uri="{FF2B5EF4-FFF2-40B4-BE49-F238E27FC236}">
                  <a16:creationId xmlns:a16="http://schemas.microsoft.com/office/drawing/2014/main" id="{B57E8B9B-32D0-0409-9176-CB1764750568}"/>
                </a:ext>
              </a:extLst>
            </p:cNvPr>
            <p:cNvSpPr/>
            <p:nvPr/>
          </p:nvSpPr>
          <p:spPr>
            <a:xfrm>
              <a:off x="476532" y="2972686"/>
              <a:ext cx="1139916" cy="2057491"/>
            </a:xfrm>
            <a:prstGeom prst="rect">
              <a:avLst/>
            </a:prstGeom>
            <a:solidFill>
              <a:srgbClr val="2F71C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140" name="テキスト ボックス 139">
              <a:extLst>
                <a:ext uri="{FF2B5EF4-FFF2-40B4-BE49-F238E27FC236}">
                  <a16:creationId xmlns:a16="http://schemas.microsoft.com/office/drawing/2014/main" id="{7E39FADA-0E67-EF98-18FE-AEAFDEC25216}"/>
                </a:ext>
              </a:extLst>
            </p:cNvPr>
            <p:cNvSpPr txBox="1"/>
            <p:nvPr/>
          </p:nvSpPr>
          <p:spPr>
            <a:xfrm>
              <a:off x="595085" y="3847543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400" b="1" dirty="0">
                  <a:solidFill>
                    <a:schemeClr val="bg1"/>
                  </a:solidFill>
                  <a:latin typeface="+mn-ea"/>
                </a:rPr>
                <a:t>施策内容</a:t>
              </a:r>
            </a:p>
          </p:txBody>
        </p:sp>
      </p:grpSp>
      <p:grpSp>
        <p:nvGrpSpPr>
          <p:cNvPr id="213" name="グループ化 212">
            <a:extLst>
              <a:ext uri="{FF2B5EF4-FFF2-40B4-BE49-F238E27FC236}">
                <a16:creationId xmlns:a16="http://schemas.microsoft.com/office/drawing/2014/main" id="{9871B9F8-0D36-8363-D576-C46EBDD8DF86}"/>
              </a:ext>
            </a:extLst>
          </p:cNvPr>
          <p:cNvGrpSpPr/>
          <p:nvPr/>
        </p:nvGrpSpPr>
        <p:grpSpPr>
          <a:xfrm>
            <a:off x="1705168" y="2351210"/>
            <a:ext cx="7725703" cy="565729"/>
            <a:chOff x="1705168" y="2363910"/>
            <a:chExt cx="7725703" cy="565729"/>
          </a:xfrm>
        </p:grpSpPr>
        <p:sp>
          <p:nvSpPr>
            <p:cNvPr id="158" name="正方形/長方形 157">
              <a:extLst>
                <a:ext uri="{FF2B5EF4-FFF2-40B4-BE49-F238E27FC236}">
                  <a16:creationId xmlns:a16="http://schemas.microsoft.com/office/drawing/2014/main" id="{C4AF3F6F-E279-FFAD-6277-49DE452F67CD}"/>
                </a:ext>
              </a:extLst>
            </p:cNvPr>
            <p:cNvSpPr/>
            <p:nvPr/>
          </p:nvSpPr>
          <p:spPr>
            <a:xfrm>
              <a:off x="1705168" y="2366038"/>
              <a:ext cx="1482020" cy="563385"/>
            </a:xfrm>
            <a:prstGeom prst="rect">
              <a:avLst/>
            </a:prstGeom>
            <a:solidFill>
              <a:srgbClr val="2F71C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59" name="テキスト ボックス 158">
              <a:extLst>
                <a:ext uri="{FF2B5EF4-FFF2-40B4-BE49-F238E27FC236}">
                  <a16:creationId xmlns:a16="http://schemas.microsoft.com/office/drawing/2014/main" id="{ABB85042-7E86-BCC0-F9BC-06F23A4590A9}"/>
                </a:ext>
              </a:extLst>
            </p:cNvPr>
            <p:cNvSpPr txBox="1"/>
            <p:nvPr/>
          </p:nvSpPr>
          <p:spPr>
            <a:xfrm>
              <a:off x="1969125" y="2527721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 b="1" dirty="0">
                  <a:solidFill>
                    <a:schemeClr val="bg1"/>
                  </a:solidFill>
                  <a:latin typeface="+mn-ea"/>
                </a:rPr>
                <a:t>認知させる</a:t>
              </a:r>
            </a:p>
          </p:txBody>
        </p:sp>
        <p:sp>
          <p:nvSpPr>
            <p:cNvPr id="171" name="正方形/長方形 170">
              <a:extLst>
                <a:ext uri="{FF2B5EF4-FFF2-40B4-BE49-F238E27FC236}">
                  <a16:creationId xmlns:a16="http://schemas.microsoft.com/office/drawing/2014/main" id="{2B32E10D-1959-48BF-0C17-8D78CB95EC9C}"/>
                </a:ext>
              </a:extLst>
            </p:cNvPr>
            <p:cNvSpPr/>
            <p:nvPr/>
          </p:nvSpPr>
          <p:spPr>
            <a:xfrm>
              <a:off x="3267242" y="2366038"/>
              <a:ext cx="1483200" cy="563385"/>
            </a:xfrm>
            <a:prstGeom prst="rect">
              <a:avLst/>
            </a:prstGeom>
            <a:solidFill>
              <a:srgbClr val="2F71C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72" name="テキスト ボックス 171">
              <a:extLst>
                <a:ext uri="{FF2B5EF4-FFF2-40B4-BE49-F238E27FC236}">
                  <a16:creationId xmlns:a16="http://schemas.microsoft.com/office/drawing/2014/main" id="{398DCAB0-E1FB-93BC-4B39-1ED4D5CEA6FC}"/>
                </a:ext>
              </a:extLst>
            </p:cNvPr>
            <p:cNvSpPr txBox="1"/>
            <p:nvPr/>
          </p:nvSpPr>
          <p:spPr>
            <a:xfrm>
              <a:off x="3377901" y="2527721"/>
              <a:ext cx="12618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 b="1" dirty="0">
                  <a:solidFill>
                    <a:schemeClr val="bg1"/>
                  </a:solidFill>
                  <a:latin typeface="+mn-ea"/>
                </a:rPr>
                <a:t>興味を持たせる</a:t>
              </a:r>
            </a:p>
          </p:txBody>
        </p:sp>
        <p:sp>
          <p:nvSpPr>
            <p:cNvPr id="174" name="正方形/長方形 173">
              <a:extLst>
                <a:ext uri="{FF2B5EF4-FFF2-40B4-BE49-F238E27FC236}">
                  <a16:creationId xmlns:a16="http://schemas.microsoft.com/office/drawing/2014/main" id="{A80657A2-C19C-BBC2-2282-3B4732993061}"/>
                </a:ext>
              </a:extLst>
            </p:cNvPr>
            <p:cNvSpPr/>
            <p:nvPr/>
          </p:nvSpPr>
          <p:spPr>
            <a:xfrm>
              <a:off x="4829318" y="2366038"/>
              <a:ext cx="1483200" cy="563385"/>
            </a:xfrm>
            <a:prstGeom prst="rect">
              <a:avLst/>
            </a:prstGeom>
            <a:solidFill>
              <a:srgbClr val="2F71C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75" name="テキスト ボックス 174">
              <a:extLst>
                <a:ext uri="{FF2B5EF4-FFF2-40B4-BE49-F238E27FC236}">
                  <a16:creationId xmlns:a16="http://schemas.microsoft.com/office/drawing/2014/main" id="{BE227C84-CF00-7BBE-3D6E-A25288B4AD03}"/>
                </a:ext>
              </a:extLst>
            </p:cNvPr>
            <p:cNvSpPr txBox="1"/>
            <p:nvPr/>
          </p:nvSpPr>
          <p:spPr>
            <a:xfrm>
              <a:off x="4863032" y="2527721"/>
              <a:ext cx="14157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 b="1" dirty="0">
                  <a:solidFill>
                    <a:schemeClr val="bg1"/>
                  </a:solidFill>
                  <a:latin typeface="+mn-ea"/>
                </a:rPr>
                <a:t>ほしいと思わせる</a:t>
              </a:r>
            </a:p>
          </p:txBody>
        </p:sp>
        <p:sp>
          <p:nvSpPr>
            <p:cNvPr id="177" name="正方形/長方形 176">
              <a:extLst>
                <a:ext uri="{FF2B5EF4-FFF2-40B4-BE49-F238E27FC236}">
                  <a16:creationId xmlns:a16="http://schemas.microsoft.com/office/drawing/2014/main" id="{FF1E87AD-5CFD-4BA7-DCF9-1DF5229726DA}"/>
                </a:ext>
              </a:extLst>
            </p:cNvPr>
            <p:cNvSpPr/>
            <p:nvPr/>
          </p:nvSpPr>
          <p:spPr>
            <a:xfrm>
              <a:off x="6381605" y="2366040"/>
              <a:ext cx="1483200" cy="563599"/>
            </a:xfrm>
            <a:prstGeom prst="rect">
              <a:avLst/>
            </a:prstGeom>
            <a:solidFill>
              <a:srgbClr val="2F71C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78" name="テキスト ボックス 177">
              <a:extLst>
                <a:ext uri="{FF2B5EF4-FFF2-40B4-BE49-F238E27FC236}">
                  <a16:creationId xmlns:a16="http://schemas.microsoft.com/office/drawing/2014/main" id="{FD540E81-0146-34BE-F901-D205BD23D248}"/>
                </a:ext>
              </a:extLst>
            </p:cNvPr>
            <p:cNvSpPr txBox="1"/>
            <p:nvPr/>
          </p:nvSpPr>
          <p:spPr>
            <a:xfrm>
              <a:off x="6569177" y="2415944"/>
              <a:ext cx="1107997" cy="4942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200" b="1" dirty="0">
                  <a:solidFill>
                    <a:schemeClr val="bg1"/>
                  </a:solidFill>
                  <a:latin typeface="+mn-ea"/>
                </a:rPr>
                <a:t>覚えてもらう</a:t>
              </a:r>
              <a:endParaRPr kumimoji="1" lang="en-US" altLang="ja-JP" sz="1200" b="1">
                <a:solidFill>
                  <a:schemeClr val="bg1"/>
                </a:solidFill>
                <a:latin typeface="+mn-ea"/>
              </a:endParaRPr>
            </a:p>
            <a:p>
              <a:pPr algn="ctr">
                <a:lnSpc>
                  <a:spcPts val="1600"/>
                </a:lnSpc>
              </a:pPr>
              <a:r>
                <a:rPr kumimoji="1" lang="ja-JP" altLang="en-US" sz="1200" b="1">
                  <a:solidFill>
                    <a:schemeClr val="bg1"/>
                  </a:solidFill>
                  <a:latin typeface="+mn-ea"/>
                </a:rPr>
                <a:t>思い出させる</a:t>
              </a:r>
              <a:endParaRPr kumimoji="1" lang="ja-JP" altLang="en-US" sz="1200" b="1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180" name="正方形/長方形 179">
              <a:extLst>
                <a:ext uri="{FF2B5EF4-FFF2-40B4-BE49-F238E27FC236}">
                  <a16:creationId xmlns:a16="http://schemas.microsoft.com/office/drawing/2014/main" id="{81DCF8A2-B924-8E3B-BD61-A976B4CA28D4}"/>
                </a:ext>
              </a:extLst>
            </p:cNvPr>
            <p:cNvSpPr/>
            <p:nvPr/>
          </p:nvSpPr>
          <p:spPr>
            <a:xfrm>
              <a:off x="7954870" y="2363910"/>
              <a:ext cx="1476001" cy="563385"/>
            </a:xfrm>
            <a:prstGeom prst="rect">
              <a:avLst/>
            </a:prstGeom>
            <a:solidFill>
              <a:srgbClr val="2F71C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81" name="テキスト ボックス 180">
              <a:extLst>
                <a:ext uri="{FF2B5EF4-FFF2-40B4-BE49-F238E27FC236}">
                  <a16:creationId xmlns:a16="http://schemas.microsoft.com/office/drawing/2014/main" id="{3874DE5A-AE4E-3738-3EE4-F1B2BA759DA6}"/>
                </a:ext>
              </a:extLst>
            </p:cNvPr>
            <p:cNvSpPr txBox="1"/>
            <p:nvPr/>
          </p:nvSpPr>
          <p:spPr>
            <a:xfrm>
              <a:off x="8218016" y="2527721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 b="1" dirty="0">
                  <a:solidFill>
                    <a:schemeClr val="bg1"/>
                  </a:solidFill>
                  <a:latin typeface="+mn-ea"/>
                </a:rPr>
                <a:t>購入させる</a:t>
              </a:r>
            </a:p>
          </p:txBody>
        </p:sp>
      </p:grpSp>
      <p:grpSp>
        <p:nvGrpSpPr>
          <p:cNvPr id="206" name="グループ化 205">
            <a:extLst>
              <a:ext uri="{FF2B5EF4-FFF2-40B4-BE49-F238E27FC236}">
                <a16:creationId xmlns:a16="http://schemas.microsoft.com/office/drawing/2014/main" id="{6BDF5B21-E0D1-58FC-858E-39CBF82F6D38}"/>
              </a:ext>
            </a:extLst>
          </p:cNvPr>
          <p:cNvGrpSpPr/>
          <p:nvPr/>
        </p:nvGrpSpPr>
        <p:grpSpPr>
          <a:xfrm>
            <a:off x="1706291" y="4209429"/>
            <a:ext cx="7730598" cy="2021342"/>
            <a:chOff x="1706292" y="3021534"/>
            <a:chExt cx="7730598" cy="1891821"/>
          </a:xfrm>
        </p:grpSpPr>
        <p:grpSp>
          <p:nvGrpSpPr>
            <p:cNvPr id="189" name="グループ化 188">
              <a:extLst>
                <a:ext uri="{FF2B5EF4-FFF2-40B4-BE49-F238E27FC236}">
                  <a16:creationId xmlns:a16="http://schemas.microsoft.com/office/drawing/2014/main" id="{AE60A574-FC80-7E9D-9765-1136FA73BF32}"/>
                </a:ext>
              </a:extLst>
            </p:cNvPr>
            <p:cNvGrpSpPr/>
            <p:nvPr/>
          </p:nvGrpSpPr>
          <p:grpSpPr>
            <a:xfrm>
              <a:off x="1706292" y="3021534"/>
              <a:ext cx="1482020" cy="1891821"/>
              <a:chOff x="1706292" y="3021534"/>
              <a:chExt cx="1482020" cy="1891821"/>
            </a:xfrm>
          </p:grpSpPr>
          <p:sp>
            <p:nvSpPr>
              <p:cNvPr id="56" name="正方形/長方形 55">
                <a:extLst>
                  <a:ext uri="{FF2B5EF4-FFF2-40B4-BE49-F238E27FC236}">
                    <a16:creationId xmlns:a16="http://schemas.microsoft.com/office/drawing/2014/main" id="{C17D7CBA-8CFD-872F-EA03-C0D6EBB5EFA2}"/>
                  </a:ext>
                </a:extLst>
              </p:cNvPr>
              <p:cNvSpPr/>
              <p:nvPr/>
            </p:nvSpPr>
            <p:spPr>
              <a:xfrm>
                <a:off x="1706292" y="3021534"/>
                <a:ext cx="1482020" cy="1891821"/>
              </a:xfrm>
              <a:prstGeom prst="rect">
                <a:avLst/>
              </a:prstGeom>
              <a:solidFill>
                <a:srgbClr val="F1F5FD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/>
              </a:p>
            </p:txBody>
          </p:sp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2043AE51-5545-019D-1C55-4B6CF6674FD6}"/>
                  </a:ext>
                </a:extLst>
              </p:cNvPr>
              <p:cNvSpPr txBox="1"/>
              <p:nvPr/>
            </p:nvSpPr>
            <p:spPr>
              <a:xfrm>
                <a:off x="1709570" y="3090028"/>
                <a:ext cx="1467852" cy="1698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en-US" altLang="ja-JP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Web</a:t>
                </a: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広告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en-US" altLang="ja-JP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SNS</a:t>
                </a:r>
              </a:p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en-US" altLang="ja-JP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TVCM</a:t>
                </a:r>
              </a:p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新聞</a:t>
                </a:r>
                <a:r>
                  <a:rPr kumimoji="1" lang="en-US" altLang="ja-JP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/</a:t>
                </a: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雑誌広告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en-US" altLang="ja-JP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DM</a:t>
                </a:r>
              </a:p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プレスリリース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チラシ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  <a:p>
                <a:pPr>
                  <a:lnSpc>
                    <a:spcPts val="1500"/>
                  </a:lnSpc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などでターゲット層に認知させる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</p:txBody>
          </p:sp>
        </p:grpSp>
        <p:grpSp>
          <p:nvGrpSpPr>
            <p:cNvPr id="193" name="グループ化 192">
              <a:extLst>
                <a:ext uri="{FF2B5EF4-FFF2-40B4-BE49-F238E27FC236}">
                  <a16:creationId xmlns:a16="http://schemas.microsoft.com/office/drawing/2014/main" id="{986E043E-6D90-5D77-9652-640C44338709}"/>
                </a:ext>
              </a:extLst>
            </p:cNvPr>
            <p:cNvGrpSpPr/>
            <p:nvPr/>
          </p:nvGrpSpPr>
          <p:grpSpPr>
            <a:xfrm>
              <a:off x="3267242" y="3021534"/>
              <a:ext cx="1482020" cy="1891821"/>
              <a:chOff x="1706292" y="3021534"/>
              <a:chExt cx="1482020" cy="1891821"/>
            </a:xfrm>
          </p:grpSpPr>
          <p:sp>
            <p:nvSpPr>
              <p:cNvPr id="194" name="正方形/長方形 193">
                <a:extLst>
                  <a:ext uri="{FF2B5EF4-FFF2-40B4-BE49-F238E27FC236}">
                    <a16:creationId xmlns:a16="http://schemas.microsoft.com/office/drawing/2014/main" id="{E7AEDB7A-133D-D714-9C98-ED318862F936}"/>
                  </a:ext>
                </a:extLst>
              </p:cNvPr>
              <p:cNvSpPr/>
              <p:nvPr/>
            </p:nvSpPr>
            <p:spPr>
              <a:xfrm>
                <a:off x="1706292" y="3021534"/>
                <a:ext cx="1482020" cy="1891821"/>
              </a:xfrm>
              <a:prstGeom prst="rect">
                <a:avLst/>
              </a:prstGeom>
              <a:solidFill>
                <a:srgbClr val="F1F5FD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/>
              </a:p>
            </p:txBody>
          </p:sp>
          <p:sp>
            <p:nvSpPr>
              <p:cNvPr id="195" name="テキスト ボックス 194">
                <a:extLst>
                  <a:ext uri="{FF2B5EF4-FFF2-40B4-BE49-F238E27FC236}">
                    <a16:creationId xmlns:a16="http://schemas.microsoft.com/office/drawing/2014/main" id="{CC2DA967-3985-A1BE-81D5-37BA411CE350}"/>
                  </a:ext>
                </a:extLst>
              </p:cNvPr>
              <p:cNvSpPr txBox="1"/>
              <p:nvPr/>
            </p:nvSpPr>
            <p:spPr>
              <a:xfrm>
                <a:off x="1709570" y="3090028"/>
                <a:ext cx="1467852" cy="1698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記事コンテンツ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紹介資料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製品・サービスの紹介サイト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レビュー</a:t>
                </a:r>
                <a:r>
                  <a:rPr kumimoji="1" lang="en-US" altLang="ja-JP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/</a:t>
                </a: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口コミ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競合商品との比較表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  <a:p>
                <a:pPr>
                  <a:lnSpc>
                    <a:spcPts val="1500"/>
                  </a:lnSpc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などでターゲット層の関心を惹く</a:t>
                </a:r>
              </a:p>
            </p:txBody>
          </p:sp>
        </p:grpSp>
        <p:grpSp>
          <p:nvGrpSpPr>
            <p:cNvPr id="196" name="グループ化 195">
              <a:extLst>
                <a:ext uri="{FF2B5EF4-FFF2-40B4-BE49-F238E27FC236}">
                  <a16:creationId xmlns:a16="http://schemas.microsoft.com/office/drawing/2014/main" id="{299A0707-6BD1-319E-0AB2-1BC71BBF0C7A}"/>
                </a:ext>
              </a:extLst>
            </p:cNvPr>
            <p:cNvGrpSpPr/>
            <p:nvPr/>
          </p:nvGrpSpPr>
          <p:grpSpPr>
            <a:xfrm>
              <a:off x="4829318" y="3021534"/>
              <a:ext cx="1482020" cy="1891821"/>
              <a:chOff x="1706292" y="3021534"/>
              <a:chExt cx="1482020" cy="1891821"/>
            </a:xfrm>
          </p:grpSpPr>
          <p:sp>
            <p:nvSpPr>
              <p:cNvPr id="197" name="正方形/長方形 196">
                <a:extLst>
                  <a:ext uri="{FF2B5EF4-FFF2-40B4-BE49-F238E27FC236}">
                    <a16:creationId xmlns:a16="http://schemas.microsoft.com/office/drawing/2014/main" id="{077C364B-035A-DA9C-F383-5D42C5B8F88D}"/>
                  </a:ext>
                </a:extLst>
              </p:cNvPr>
              <p:cNvSpPr/>
              <p:nvPr/>
            </p:nvSpPr>
            <p:spPr>
              <a:xfrm>
                <a:off x="1706292" y="3021534"/>
                <a:ext cx="1482020" cy="1891821"/>
              </a:xfrm>
              <a:prstGeom prst="rect">
                <a:avLst/>
              </a:prstGeom>
              <a:solidFill>
                <a:srgbClr val="F1F5FD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/>
              </a:p>
            </p:txBody>
          </p:sp>
          <p:sp>
            <p:nvSpPr>
              <p:cNvPr id="198" name="テキスト ボックス 197">
                <a:extLst>
                  <a:ext uri="{FF2B5EF4-FFF2-40B4-BE49-F238E27FC236}">
                    <a16:creationId xmlns:a16="http://schemas.microsoft.com/office/drawing/2014/main" id="{67742E6F-5A53-67E1-4A7E-58325054361E}"/>
                  </a:ext>
                </a:extLst>
              </p:cNvPr>
              <p:cNvSpPr txBox="1"/>
              <p:nvPr/>
            </p:nvSpPr>
            <p:spPr>
              <a:xfrm>
                <a:off x="1709570" y="3090028"/>
                <a:ext cx="1467852" cy="1698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無料サンプル配布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トライアル版の利用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事例紹介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製品デモ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  <a:p>
                <a:pPr>
                  <a:lnSpc>
                    <a:spcPts val="1500"/>
                  </a:lnSpc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などでターゲットに製品・サービスが欲しいと感じさせる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</p:txBody>
          </p:sp>
        </p:grpSp>
        <p:grpSp>
          <p:nvGrpSpPr>
            <p:cNvPr id="199" name="グループ化 198">
              <a:extLst>
                <a:ext uri="{FF2B5EF4-FFF2-40B4-BE49-F238E27FC236}">
                  <a16:creationId xmlns:a16="http://schemas.microsoft.com/office/drawing/2014/main" id="{0A89F473-93E1-D4A3-AF89-E0E4E15D7DDC}"/>
                </a:ext>
              </a:extLst>
            </p:cNvPr>
            <p:cNvGrpSpPr/>
            <p:nvPr/>
          </p:nvGrpSpPr>
          <p:grpSpPr>
            <a:xfrm>
              <a:off x="6381605" y="3021534"/>
              <a:ext cx="1482020" cy="1891821"/>
              <a:chOff x="1706292" y="3021534"/>
              <a:chExt cx="1482020" cy="1891821"/>
            </a:xfrm>
          </p:grpSpPr>
          <p:sp>
            <p:nvSpPr>
              <p:cNvPr id="200" name="正方形/長方形 199">
                <a:extLst>
                  <a:ext uri="{FF2B5EF4-FFF2-40B4-BE49-F238E27FC236}">
                    <a16:creationId xmlns:a16="http://schemas.microsoft.com/office/drawing/2014/main" id="{1113149A-46F8-C20F-CADE-9778F1ECF54E}"/>
                  </a:ext>
                </a:extLst>
              </p:cNvPr>
              <p:cNvSpPr/>
              <p:nvPr/>
            </p:nvSpPr>
            <p:spPr>
              <a:xfrm>
                <a:off x="1706292" y="3021534"/>
                <a:ext cx="1482020" cy="1891821"/>
              </a:xfrm>
              <a:prstGeom prst="rect">
                <a:avLst/>
              </a:prstGeom>
              <a:solidFill>
                <a:srgbClr val="F1F5FD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/>
              </a:p>
            </p:txBody>
          </p:sp>
          <p:sp>
            <p:nvSpPr>
              <p:cNvPr id="201" name="テキスト ボックス 200">
                <a:extLst>
                  <a:ext uri="{FF2B5EF4-FFF2-40B4-BE49-F238E27FC236}">
                    <a16:creationId xmlns:a16="http://schemas.microsoft.com/office/drawing/2014/main" id="{A74F614B-72D7-EFD5-60A4-585B10B83494}"/>
                  </a:ext>
                </a:extLst>
              </p:cNvPr>
              <p:cNvSpPr txBox="1"/>
              <p:nvPr/>
            </p:nvSpPr>
            <p:spPr>
              <a:xfrm>
                <a:off x="1709570" y="3090028"/>
                <a:ext cx="1467852" cy="1338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メルマガ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en-US" altLang="ja-JP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DM</a:t>
                </a:r>
              </a:p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テレアポ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定期的な商談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  <a:p>
                <a:pPr>
                  <a:lnSpc>
                    <a:spcPts val="1500"/>
                  </a:lnSpc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などでターゲットの買いたいという欲求を思い出させる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</p:txBody>
          </p:sp>
        </p:grpSp>
        <p:grpSp>
          <p:nvGrpSpPr>
            <p:cNvPr id="202" name="グループ化 201">
              <a:extLst>
                <a:ext uri="{FF2B5EF4-FFF2-40B4-BE49-F238E27FC236}">
                  <a16:creationId xmlns:a16="http://schemas.microsoft.com/office/drawing/2014/main" id="{C8F5C810-CB33-C38B-DB20-F6ED0DB59D7D}"/>
                </a:ext>
              </a:extLst>
            </p:cNvPr>
            <p:cNvGrpSpPr/>
            <p:nvPr/>
          </p:nvGrpSpPr>
          <p:grpSpPr>
            <a:xfrm>
              <a:off x="7954870" y="3021534"/>
              <a:ext cx="1482020" cy="1891821"/>
              <a:chOff x="1706292" y="3021534"/>
              <a:chExt cx="1482020" cy="1891821"/>
            </a:xfrm>
          </p:grpSpPr>
          <p:sp>
            <p:nvSpPr>
              <p:cNvPr id="203" name="正方形/長方形 202">
                <a:extLst>
                  <a:ext uri="{FF2B5EF4-FFF2-40B4-BE49-F238E27FC236}">
                    <a16:creationId xmlns:a16="http://schemas.microsoft.com/office/drawing/2014/main" id="{631FCAFA-6CB0-6A2B-B932-A718688F802C}"/>
                  </a:ext>
                </a:extLst>
              </p:cNvPr>
              <p:cNvSpPr/>
              <p:nvPr/>
            </p:nvSpPr>
            <p:spPr>
              <a:xfrm>
                <a:off x="1706292" y="3021534"/>
                <a:ext cx="1482020" cy="1891821"/>
              </a:xfrm>
              <a:prstGeom prst="rect">
                <a:avLst/>
              </a:prstGeom>
              <a:solidFill>
                <a:srgbClr val="F1F5FD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/>
              </a:p>
            </p:txBody>
          </p:sp>
          <p:sp>
            <p:nvSpPr>
              <p:cNvPr id="204" name="テキスト ボックス 203">
                <a:extLst>
                  <a:ext uri="{FF2B5EF4-FFF2-40B4-BE49-F238E27FC236}">
                    <a16:creationId xmlns:a16="http://schemas.microsoft.com/office/drawing/2014/main" id="{5B04AE38-154A-A76D-0E8B-FB272D0B77B4}"/>
                  </a:ext>
                </a:extLst>
              </p:cNvPr>
              <p:cNvSpPr txBox="1"/>
              <p:nvPr/>
            </p:nvSpPr>
            <p:spPr>
              <a:xfrm>
                <a:off x="1709570" y="3090028"/>
                <a:ext cx="1467852" cy="15184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購入特典の配布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クーポン配布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クロージング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  <a:p>
                <a:pPr marL="171450" indent="-171450">
                  <a:lnSpc>
                    <a:spcPts val="1500"/>
                  </a:lnSpc>
                  <a:buFont typeface="Arial" panose="020B0604020202020204" pitchFamily="34" charset="0"/>
                  <a:buChar char="•"/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購買までの導線整備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  <a:p>
                <a:pPr>
                  <a:lnSpc>
                    <a:spcPts val="1500"/>
                  </a:lnSpc>
                </a:pPr>
                <a:r>
                  <a:rPr kumimoji="1" lang="ja-JP" altLang="en-US" sz="1100" b="1" dirty="0">
                    <a:solidFill>
                      <a:schemeClr val="bg1">
                        <a:lumMod val="65000"/>
                      </a:schemeClr>
                    </a:solidFill>
                    <a:latin typeface="+mn-ea"/>
                  </a:rPr>
                  <a:t>などでターゲットが購入するハードルを下げ、購入に導く</a:t>
                </a: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</p:txBody>
          </p:sp>
        </p:grp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111B4965-1845-DC1D-F1F2-3F3D7793AFBB}"/>
              </a:ext>
            </a:extLst>
          </p:cNvPr>
          <p:cNvGrpSpPr/>
          <p:nvPr/>
        </p:nvGrpSpPr>
        <p:grpSpPr>
          <a:xfrm>
            <a:off x="413091" y="2972686"/>
            <a:ext cx="1261884" cy="1144631"/>
            <a:chOff x="413092" y="5093608"/>
            <a:chExt cx="1261884" cy="1144631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0D21811B-B55F-8EC5-4FE5-B85DF0C42229}"/>
                </a:ext>
              </a:extLst>
            </p:cNvPr>
            <p:cNvSpPr/>
            <p:nvPr/>
          </p:nvSpPr>
          <p:spPr>
            <a:xfrm>
              <a:off x="474077" y="5093608"/>
              <a:ext cx="1139915" cy="1144631"/>
            </a:xfrm>
            <a:prstGeom prst="rect">
              <a:avLst/>
            </a:prstGeom>
            <a:solidFill>
              <a:srgbClr val="2F71C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08FB0A7C-4186-B79D-ED7B-8DD8D3615FB7}"/>
                </a:ext>
              </a:extLst>
            </p:cNvPr>
            <p:cNvSpPr txBox="1"/>
            <p:nvPr/>
          </p:nvSpPr>
          <p:spPr>
            <a:xfrm>
              <a:off x="413092" y="5404313"/>
              <a:ext cx="12618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400" b="1" dirty="0">
                  <a:solidFill>
                    <a:schemeClr val="bg1"/>
                  </a:solidFill>
                  <a:latin typeface="+mn-ea"/>
                </a:rPr>
                <a:t>ターゲットの</a:t>
              </a:r>
              <a:endParaRPr kumimoji="1" lang="en-US" altLang="ja-JP" sz="1400" b="1" dirty="0">
                <a:solidFill>
                  <a:schemeClr val="bg1"/>
                </a:solidFill>
                <a:latin typeface="+mn-ea"/>
              </a:endParaRPr>
            </a:p>
            <a:p>
              <a:pPr algn="ctr"/>
              <a:r>
                <a:rPr kumimoji="1" lang="ja-JP" altLang="en-US" sz="1400" b="1" dirty="0">
                  <a:solidFill>
                    <a:schemeClr val="bg1"/>
                  </a:solidFill>
                  <a:latin typeface="+mn-ea"/>
                </a:rPr>
                <a:t>思考・感情</a:t>
              </a:r>
              <a:endParaRPr kumimoji="1" lang="en-US" altLang="ja-JP" sz="1400" b="1" dirty="0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6A201FA4-CE48-9671-4DFE-24B23AB807CE}"/>
              </a:ext>
            </a:extLst>
          </p:cNvPr>
          <p:cNvGrpSpPr/>
          <p:nvPr/>
        </p:nvGrpSpPr>
        <p:grpSpPr>
          <a:xfrm>
            <a:off x="1705168" y="2968044"/>
            <a:ext cx="1482020" cy="1144631"/>
            <a:chOff x="1705168" y="2999370"/>
            <a:chExt cx="1482020" cy="1127411"/>
          </a:xfrm>
        </p:grpSpPr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066FA070-8884-64F2-8611-D5204B3D4412}"/>
                </a:ext>
              </a:extLst>
            </p:cNvPr>
            <p:cNvGrpSpPr/>
            <p:nvPr/>
          </p:nvGrpSpPr>
          <p:grpSpPr>
            <a:xfrm>
              <a:off x="1705168" y="2999370"/>
              <a:ext cx="1482020" cy="1127411"/>
              <a:chOff x="1858691" y="4361829"/>
              <a:chExt cx="1482020" cy="2021342"/>
            </a:xfrm>
          </p:grpSpPr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10F76987-A2B3-4FA6-784B-C8B2F6F2006D}"/>
                  </a:ext>
                </a:extLst>
              </p:cNvPr>
              <p:cNvSpPr/>
              <p:nvPr/>
            </p:nvSpPr>
            <p:spPr>
              <a:xfrm>
                <a:off x="1858691" y="4361829"/>
                <a:ext cx="1482020" cy="2021342"/>
              </a:xfrm>
              <a:prstGeom prst="rect">
                <a:avLst/>
              </a:prstGeom>
              <a:solidFill>
                <a:srgbClr val="F1F5FD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/>
              </a:p>
            </p:txBody>
          </p:sp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DB78C901-AD83-1177-900F-41234E2AA2D5}"/>
                  </a:ext>
                </a:extLst>
              </p:cNvPr>
              <p:cNvSpPr txBox="1"/>
              <p:nvPr/>
            </p:nvSpPr>
            <p:spPr>
              <a:xfrm>
                <a:off x="1861969" y="4435012"/>
                <a:ext cx="1467852" cy="2759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500"/>
                  </a:lnSpc>
                </a:pP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</p:txBody>
          </p:sp>
        </p:grp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F15C5F9E-08E4-47F8-AB23-56D8FC01EC06}"/>
                </a:ext>
              </a:extLst>
            </p:cNvPr>
            <p:cNvSpPr txBox="1"/>
            <p:nvPr/>
          </p:nvSpPr>
          <p:spPr>
            <a:xfrm>
              <a:off x="1719336" y="3040188"/>
              <a:ext cx="1467852" cy="1045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ts val="1500"/>
                </a:lnSpc>
                <a:buFont typeface="Arial" panose="020B0604020202020204" pitchFamily="34" charset="0"/>
                <a:buChar char="•"/>
              </a:pPr>
              <a:r>
                <a:rPr kumimoji="1" lang="ja-JP" altLang="en-US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rPr>
                <a:t>こんな商品・サービスがあるのか</a:t>
              </a:r>
              <a:endParaRPr kumimoji="1" lang="en-US" altLang="ja-JP" sz="1100" b="1" dirty="0">
                <a:solidFill>
                  <a:schemeClr val="bg1">
                    <a:lumMod val="65000"/>
                  </a:schemeClr>
                </a:solidFill>
                <a:latin typeface="+mn-ea"/>
              </a:endParaRPr>
            </a:p>
            <a:p>
              <a:pPr marL="171450" indent="-171450">
                <a:lnSpc>
                  <a:spcPts val="1500"/>
                </a:lnSpc>
                <a:buFont typeface="Arial" panose="020B0604020202020204" pitchFamily="34" charset="0"/>
                <a:buChar char="•"/>
              </a:pPr>
              <a:r>
                <a:rPr kumimoji="1" lang="ja-JP" altLang="en-US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rPr>
                <a:t>この商品は便利そうだ</a:t>
              </a:r>
              <a:endParaRPr kumimoji="1" lang="en-US" altLang="ja-JP" sz="1100" b="1" dirty="0">
                <a:solidFill>
                  <a:schemeClr val="bg1">
                    <a:lumMod val="6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83156F43-C7DC-4E3E-25A4-9A9AEE31B4A1}"/>
              </a:ext>
            </a:extLst>
          </p:cNvPr>
          <p:cNvGrpSpPr/>
          <p:nvPr/>
        </p:nvGrpSpPr>
        <p:grpSpPr>
          <a:xfrm>
            <a:off x="3266468" y="2968044"/>
            <a:ext cx="1482020" cy="1144631"/>
            <a:chOff x="1705168" y="2999370"/>
            <a:chExt cx="1482020" cy="1127411"/>
          </a:xfrm>
        </p:grpSpPr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1860E3FE-835C-BA53-DFA4-DDEDF5D28CE2}"/>
                </a:ext>
              </a:extLst>
            </p:cNvPr>
            <p:cNvGrpSpPr/>
            <p:nvPr/>
          </p:nvGrpSpPr>
          <p:grpSpPr>
            <a:xfrm>
              <a:off x="1705168" y="2999370"/>
              <a:ext cx="1482020" cy="1127411"/>
              <a:chOff x="1858691" y="4361829"/>
              <a:chExt cx="1482020" cy="2021342"/>
            </a:xfrm>
          </p:grpSpPr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D8DA358A-179A-77EA-48B0-EE05D03A40C7}"/>
                  </a:ext>
                </a:extLst>
              </p:cNvPr>
              <p:cNvSpPr/>
              <p:nvPr/>
            </p:nvSpPr>
            <p:spPr>
              <a:xfrm>
                <a:off x="1858691" y="4361829"/>
                <a:ext cx="1482020" cy="2021342"/>
              </a:xfrm>
              <a:prstGeom prst="rect">
                <a:avLst/>
              </a:prstGeom>
              <a:solidFill>
                <a:srgbClr val="F1F5FD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/>
              </a:p>
            </p:txBody>
          </p:sp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D1B6A9E9-5D23-9B1E-03AC-3E6696FCD380}"/>
                  </a:ext>
                </a:extLst>
              </p:cNvPr>
              <p:cNvSpPr txBox="1"/>
              <p:nvPr/>
            </p:nvSpPr>
            <p:spPr>
              <a:xfrm>
                <a:off x="1861969" y="4435012"/>
                <a:ext cx="1467852" cy="2759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500"/>
                  </a:lnSpc>
                </a:pP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</p:txBody>
          </p:sp>
        </p:grp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B955E046-9EAF-145D-0436-59C8A4BAA1AC}"/>
                </a:ext>
              </a:extLst>
            </p:cNvPr>
            <p:cNvSpPr txBox="1"/>
            <p:nvPr/>
          </p:nvSpPr>
          <p:spPr>
            <a:xfrm>
              <a:off x="1719336" y="3040188"/>
              <a:ext cx="1467852" cy="1045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ts val="1500"/>
                </a:lnSpc>
                <a:buFont typeface="Arial" panose="020B0604020202020204" pitchFamily="34" charset="0"/>
                <a:buChar char="•"/>
              </a:pPr>
              <a:r>
                <a:rPr kumimoji="1" lang="ja-JP" altLang="en-US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rPr>
                <a:t>もっと詳しく商品・サービスのことを知りたい</a:t>
              </a:r>
              <a:endParaRPr kumimoji="1" lang="en-US" altLang="ja-JP" sz="1100" b="1" dirty="0">
                <a:solidFill>
                  <a:schemeClr val="bg1">
                    <a:lumMod val="65000"/>
                  </a:schemeClr>
                </a:solidFill>
                <a:latin typeface="+mn-ea"/>
              </a:endParaRPr>
            </a:p>
            <a:p>
              <a:pPr marL="171450" indent="-171450">
                <a:lnSpc>
                  <a:spcPts val="1500"/>
                </a:lnSpc>
                <a:buFont typeface="Arial" panose="020B0604020202020204" pitchFamily="34" charset="0"/>
                <a:buChar char="•"/>
              </a:pPr>
              <a:r>
                <a:rPr kumimoji="1" lang="ja-JP" altLang="en-US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rPr>
                <a:t>本当に良いものなのか気になる</a:t>
              </a:r>
              <a:endParaRPr kumimoji="1" lang="en-US" altLang="ja-JP" sz="1100" b="1" dirty="0">
                <a:solidFill>
                  <a:schemeClr val="bg1">
                    <a:lumMod val="6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A1BC934A-4D5D-E09E-CAA1-6384398ADA65}"/>
              </a:ext>
            </a:extLst>
          </p:cNvPr>
          <p:cNvGrpSpPr/>
          <p:nvPr/>
        </p:nvGrpSpPr>
        <p:grpSpPr>
          <a:xfrm>
            <a:off x="4827768" y="2968044"/>
            <a:ext cx="1482020" cy="1144631"/>
            <a:chOff x="1705168" y="2999370"/>
            <a:chExt cx="1482020" cy="1127411"/>
          </a:xfrm>
        </p:grpSpPr>
        <p:grpSp>
          <p:nvGrpSpPr>
            <p:cNvPr id="42" name="グループ化 41">
              <a:extLst>
                <a:ext uri="{FF2B5EF4-FFF2-40B4-BE49-F238E27FC236}">
                  <a16:creationId xmlns:a16="http://schemas.microsoft.com/office/drawing/2014/main" id="{105136C8-EF09-2F6A-8FA2-526C55B8901B}"/>
                </a:ext>
              </a:extLst>
            </p:cNvPr>
            <p:cNvGrpSpPr/>
            <p:nvPr/>
          </p:nvGrpSpPr>
          <p:grpSpPr>
            <a:xfrm>
              <a:off x="1705168" y="2999370"/>
              <a:ext cx="1482020" cy="1127411"/>
              <a:chOff x="1858691" y="4361829"/>
              <a:chExt cx="1482020" cy="2021342"/>
            </a:xfrm>
          </p:grpSpPr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DEFEFAEA-5D94-D1E6-5173-E0E3B2223A66}"/>
                  </a:ext>
                </a:extLst>
              </p:cNvPr>
              <p:cNvSpPr/>
              <p:nvPr/>
            </p:nvSpPr>
            <p:spPr>
              <a:xfrm>
                <a:off x="1858691" y="4361829"/>
                <a:ext cx="1482020" cy="2021342"/>
              </a:xfrm>
              <a:prstGeom prst="rect">
                <a:avLst/>
              </a:prstGeom>
              <a:solidFill>
                <a:srgbClr val="F1F5FD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/>
              </a:p>
            </p:txBody>
          </p:sp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3AF1D5D6-7A3F-DA94-D4D3-8F1F26110D3B}"/>
                  </a:ext>
                </a:extLst>
              </p:cNvPr>
              <p:cNvSpPr txBox="1"/>
              <p:nvPr/>
            </p:nvSpPr>
            <p:spPr>
              <a:xfrm>
                <a:off x="1861969" y="4435012"/>
                <a:ext cx="1467852" cy="2759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500"/>
                  </a:lnSpc>
                </a:pP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</p:txBody>
          </p:sp>
        </p:grp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FA03E3AB-5715-48D3-B86B-A9C84C80F36E}"/>
                </a:ext>
              </a:extLst>
            </p:cNvPr>
            <p:cNvSpPr txBox="1"/>
            <p:nvPr/>
          </p:nvSpPr>
          <p:spPr>
            <a:xfrm>
              <a:off x="1719336" y="3040188"/>
              <a:ext cx="1467852" cy="1045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ts val="1500"/>
                </a:lnSpc>
                <a:buFont typeface="Arial" panose="020B0604020202020204" pitchFamily="34" charset="0"/>
                <a:buChar char="•"/>
              </a:pPr>
              <a:r>
                <a:rPr kumimoji="1" lang="ja-JP" altLang="en-US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rPr>
                <a:t>一度試してみたい</a:t>
              </a:r>
              <a:endParaRPr kumimoji="1" lang="en-US" altLang="ja-JP" sz="1100" b="1" dirty="0">
                <a:solidFill>
                  <a:schemeClr val="bg1">
                    <a:lumMod val="65000"/>
                  </a:schemeClr>
                </a:solidFill>
                <a:latin typeface="+mn-ea"/>
              </a:endParaRPr>
            </a:p>
            <a:p>
              <a:pPr marL="171450" indent="-171450">
                <a:lnSpc>
                  <a:spcPts val="1500"/>
                </a:lnSpc>
                <a:buFont typeface="Arial" panose="020B0604020202020204" pitchFamily="34" charset="0"/>
                <a:buChar char="•"/>
              </a:pPr>
              <a:r>
                <a:rPr kumimoji="1" lang="ja-JP" altLang="en-US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rPr>
                <a:t>ほかの人がどのように使っているか知りたい</a:t>
              </a:r>
              <a:endParaRPr kumimoji="1" lang="en-US" altLang="ja-JP" sz="1100" b="1" dirty="0">
                <a:solidFill>
                  <a:schemeClr val="bg1">
                    <a:lumMod val="6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9AEF040C-027A-E588-43D5-AC77312F7EBF}"/>
              </a:ext>
            </a:extLst>
          </p:cNvPr>
          <p:cNvGrpSpPr/>
          <p:nvPr/>
        </p:nvGrpSpPr>
        <p:grpSpPr>
          <a:xfrm>
            <a:off x="6389068" y="2966843"/>
            <a:ext cx="1482020" cy="1144631"/>
            <a:chOff x="1705168" y="2999370"/>
            <a:chExt cx="1482020" cy="1127411"/>
          </a:xfrm>
        </p:grpSpPr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C4CFAEC4-519D-B068-A371-B40B789784E9}"/>
                </a:ext>
              </a:extLst>
            </p:cNvPr>
            <p:cNvGrpSpPr/>
            <p:nvPr/>
          </p:nvGrpSpPr>
          <p:grpSpPr>
            <a:xfrm>
              <a:off x="1705168" y="2999370"/>
              <a:ext cx="1482020" cy="1127411"/>
              <a:chOff x="1858691" y="4361829"/>
              <a:chExt cx="1482020" cy="2021342"/>
            </a:xfrm>
          </p:grpSpPr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id="{2865E895-51BD-36A0-D4A6-28912D9C8602}"/>
                  </a:ext>
                </a:extLst>
              </p:cNvPr>
              <p:cNvSpPr/>
              <p:nvPr/>
            </p:nvSpPr>
            <p:spPr>
              <a:xfrm>
                <a:off x="1858691" y="4361829"/>
                <a:ext cx="1482020" cy="2021342"/>
              </a:xfrm>
              <a:prstGeom prst="rect">
                <a:avLst/>
              </a:prstGeom>
              <a:solidFill>
                <a:srgbClr val="F1F5FD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/>
              </a:p>
            </p:txBody>
          </p:sp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DF39CFE-6227-271D-72EF-7C6F18D1F057}"/>
                  </a:ext>
                </a:extLst>
              </p:cNvPr>
              <p:cNvSpPr txBox="1"/>
              <p:nvPr/>
            </p:nvSpPr>
            <p:spPr>
              <a:xfrm>
                <a:off x="1861969" y="4435012"/>
                <a:ext cx="1467852" cy="2759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500"/>
                  </a:lnSpc>
                </a:pP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</p:txBody>
          </p:sp>
        </p:grp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CF346402-B8C3-C1DB-8CB6-A781D6F0745E}"/>
                </a:ext>
              </a:extLst>
            </p:cNvPr>
            <p:cNvSpPr txBox="1"/>
            <p:nvPr/>
          </p:nvSpPr>
          <p:spPr>
            <a:xfrm>
              <a:off x="1719336" y="3040188"/>
              <a:ext cx="1467852" cy="852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ts val="1500"/>
                </a:lnSpc>
                <a:buFont typeface="Arial" panose="020B0604020202020204" pitchFamily="34" charset="0"/>
                <a:buChar char="•"/>
              </a:pPr>
              <a:r>
                <a:rPr kumimoji="1" lang="ja-JP" altLang="en-US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rPr>
                <a:t>検討した上で必要か考えたい</a:t>
              </a:r>
              <a:endParaRPr kumimoji="1" lang="en-US" altLang="ja-JP" sz="1100" b="1" dirty="0">
                <a:solidFill>
                  <a:schemeClr val="bg1">
                    <a:lumMod val="65000"/>
                  </a:schemeClr>
                </a:solidFill>
                <a:latin typeface="+mn-ea"/>
              </a:endParaRPr>
            </a:p>
            <a:p>
              <a:pPr marL="171450" indent="-171450">
                <a:lnSpc>
                  <a:spcPts val="1500"/>
                </a:lnSpc>
                <a:buFont typeface="Arial" panose="020B0604020202020204" pitchFamily="34" charset="0"/>
                <a:buChar char="•"/>
              </a:pPr>
              <a:r>
                <a:rPr kumimoji="1" lang="ja-JP" altLang="en-US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rPr>
                <a:t>そういえばほしいと思っていた</a:t>
              </a:r>
              <a:endParaRPr kumimoji="1" lang="en-US" altLang="ja-JP" sz="1100" b="1" dirty="0">
                <a:solidFill>
                  <a:schemeClr val="bg1">
                    <a:lumMod val="6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486FCF15-13EC-6CF5-5F98-4F52D8C4AF69}"/>
              </a:ext>
            </a:extLst>
          </p:cNvPr>
          <p:cNvGrpSpPr/>
          <p:nvPr/>
        </p:nvGrpSpPr>
        <p:grpSpPr>
          <a:xfrm>
            <a:off x="7950369" y="2968584"/>
            <a:ext cx="1482020" cy="1144631"/>
            <a:chOff x="1705168" y="2999370"/>
            <a:chExt cx="1482020" cy="1127411"/>
          </a:xfrm>
        </p:grpSpPr>
        <p:grpSp>
          <p:nvGrpSpPr>
            <p:cNvPr id="53" name="グループ化 52">
              <a:extLst>
                <a:ext uri="{FF2B5EF4-FFF2-40B4-BE49-F238E27FC236}">
                  <a16:creationId xmlns:a16="http://schemas.microsoft.com/office/drawing/2014/main" id="{A96550F5-2A45-CFC5-CDDB-4DBFAFF18044}"/>
                </a:ext>
              </a:extLst>
            </p:cNvPr>
            <p:cNvGrpSpPr/>
            <p:nvPr/>
          </p:nvGrpSpPr>
          <p:grpSpPr>
            <a:xfrm>
              <a:off x="1705168" y="2999370"/>
              <a:ext cx="1482020" cy="1127411"/>
              <a:chOff x="1858691" y="4361829"/>
              <a:chExt cx="1482020" cy="2021342"/>
            </a:xfrm>
          </p:grpSpPr>
          <p:sp>
            <p:nvSpPr>
              <p:cNvPr id="55" name="正方形/長方形 54">
                <a:extLst>
                  <a:ext uri="{FF2B5EF4-FFF2-40B4-BE49-F238E27FC236}">
                    <a16:creationId xmlns:a16="http://schemas.microsoft.com/office/drawing/2014/main" id="{E602DD03-5A22-AF1A-F104-348A09C7B075}"/>
                  </a:ext>
                </a:extLst>
              </p:cNvPr>
              <p:cNvSpPr/>
              <p:nvPr/>
            </p:nvSpPr>
            <p:spPr>
              <a:xfrm>
                <a:off x="1858691" y="4361829"/>
                <a:ext cx="1482020" cy="2021342"/>
              </a:xfrm>
              <a:prstGeom prst="rect">
                <a:avLst/>
              </a:prstGeom>
              <a:solidFill>
                <a:srgbClr val="F1F5FD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/>
              </a:p>
            </p:txBody>
          </p:sp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84D3DBB6-AEF7-5322-818D-97BD40108251}"/>
                  </a:ext>
                </a:extLst>
              </p:cNvPr>
              <p:cNvSpPr txBox="1"/>
              <p:nvPr/>
            </p:nvSpPr>
            <p:spPr>
              <a:xfrm>
                <a:off x="1861969" y="4435012"/>
                <a:ext cx="1467852" cy="2759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500"/>
                  </a:lnSpc>
                </a:pPr>
                <a:endPara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endParaRPr>
              </a:p>
            </p:txBody>
          </p:sp>
        </p:grp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FB684E28-2E51-FB21-6760-CC2309014D24}"/>
                </a:ext>
              </a:extLst>
            </p:cNvPr>
            <p:cNvSpPr txBox="1"/>
            <p:nvPr/>
          </p:nvSpPr>
          <p:spPr>
            <a:xfrm>
              <a:off x="1719336" y="3040188"/>
              <a:ext cx="1467852" cy="10296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ts val="1500"/>
                </a:lnSpc>
                <a:buFont typeface="Arial" panose="020B0604020202020204" pitchFamily="34" charset="0"/>
                <a:buChar char="•"/>
              </a:pPr>
              <a:r>
                <a:rPr kumimoji="1" lang="ja-JP" altLang="en-US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rPr>
                <a:t>この商品・サービスに決めよう</a:t>
              </a:r>
              <a:endParaRPr kumimoji="1" lang="en-US" altLang="ja-JP" sz="1100" b="1" dirty="0">
                <a:solidFill>
                  <a:schemeClr val="bg1">
                    <a:lumMod val="65000"/>
                  </a:schemeClr>
                </a:solidFill>
                <a:latin typeface="+mn-ea"/>
              </a:endParaRPr>
            </a:p>
            <a:p>
              <a:pPr marL="171450" indent="-171450">
                <a:lnSpc>
                  <a:spcPts val="1500"/>
                </a:lnSpc>
                <a:buFont typeface="Arial" panose="020B0604020202020204" pitchFamily="34" charset="0"/>
                <a:buChar char="•"/>
              </a:pPr>
              <a:r>
                <a:rPr kumimoji="1" lang="ja-JP" altLang="en-US" sz="1100" b="1" dirty="0">
                  <a:solidFill>
                    <a:schemeClr val="bg1">
                      <a:lumMod val="65000"/>
                    </a:schemeClr>
                  </a:solidFill>
                  <a:latin typeface="+mn-ea"/>
                </a:rPr>
                <a:t>商品をどこで買えるのか知りたい</a:t>
              </a:r>
              <a:endParaRPr kumimoji="1" lang="en-US" altLang="ja-JP" sz="1100" b="1" dirty="0">
                <a:solidFill>
                  <a:schemeClr val="bg1">
                    <a:lumMod val="6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DC6706B-4090-3372-A98B-694FE152C1C4}"/>
              </a:ext>
            </a:extLst>
          </p:cNvPr>
          <p:cNvGrpSpPr/>
          <p:nvPr/>
        </p:nvGrpSpPr>
        <p:grpSpPr>
          <a:xfrm>
            <a:off x="1704045" y="1666200"/>
            <a:ext cx="7726825" cy="622800"/>
            <a:chOff x="1704045" y="1665381"/>
            <a:chExt cx="7726825" cy="622800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1B59222B-0ECF-3E71-A41F-ACA34412CD4A}"/>
                </a:ext>
              </a:extLst>
            </p:cNvPr>
            <p:cNvSpPr/>
            <p:nvPr/>
          </p:nvSpPr>
          <p:spPr>
            <a:xfrm>
              <a:off x="7954870" y="1666665"/>
              <a:ext cx="1476000" cy="620232"/>
            </a:xfrm>
            <a:prstGeom prst="rect">
              <a:avLst/>
            </a:prstGeom>
            <a:gradFill>
              <a:gsLst>
                <a:gs pos="0">
                  <a:srgbClr val="227BD4"/>
                </a:gs>
                <a:gs pos="100000">
                  <a:srgbClr val="0062C4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451A4445-07B2-2DB4-0EBE-F3B3EF483ABC}"/>
                </a:ext>
              </a:extLst>
            </p:cNvPr>
            <p:cNvSpPr txBox="1"/>
            <p:nvPr/>
          </p:nvSpPr>
          <p:spPr>
            <a:xfrm>
              <a:off x="8221325" y="1748924"/>
              <a:ext cx="943090" cy="4942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en-US" altLang="ja-JP" sz="1600" b="1" dirty="0">
                  <a:solidFill>
                    <a:schemeClr val="bg1"/>
                  </a:solidFill>
                  <a:latin typeface="+mn-ea"/>
                </a:rPr>
                <a:t>A</a:t>
              </a:r>
              <a:r>
                <a:rPr kumimoji="1" lang="en-US" altLang="ja-JP" sz="1100" b="1" dirty="0">
                  <a:solidFill>
                    <a:schemeClr val="bg1"/>
                  </a:solidFill>
                  <a:latin typeface="+mn-ea"/>
                </a:rPr>
                <a:t>ction</a:t>
              </a:r>
            </a:p>
            <a:p>
              <a:pPr algn="ctr">
                <a:lnSpc>
                  <a:spcPts val="1600"/>
                </a:lnSpc>
              </a:pPr>
              <a:r>
                <a:rPr kumimoji="1" lang="ja-JP" altLang="en-US" sz="1200" b="1" dirty="0">
                  <a:solidFill>
                    <a:schemeClr val="bg1"/>
                  </a:solidFill>
                  <a:latin typeface="+mn-ea"/>
                </a:rPr>
                <a:t>（行動）</a:t>
              </a:r>
            </a:p>
          </p:txBody>
        </p:sp>
        <p:sp>
          <p:nvSpPr>
            <p:cNvPr id="10" name="フリーフォーム: 図形 9">
              <a:extLst>
                <a:ext uri="{FF2B5EF4-FFF2-40B4-BE49-F238E27FC236}">
                  <a16:creationId xmlns:a16="http://schemas.microsoft.com/office/drawing/2014/main" id="{5C9A20EA-F62E-D8FB-E6D5-35D5C20F4A9A}"/>
                </a:ext>
              </a:extLst>
            </p:cNvPr>
            <p:cNvSpPr/>
            <p:nvPr/>
          </p:nvSpPr>
          <p:spPr>
            <a:xfrm>
              <a:off x="1704045" y="1665381"/>
              <a:ext cx="1483143" cy="622800"/>
            </a:xfrm>
            <a:custGeom>
              <a:avLst/>
              <a:gdLst>
                <a:gd name="connsiteX0" fmla="*/ 0 w 2931739"/>
                <a:gd name="connsiteY0" fmla="*/ 0 h 1172695"/>
                <a:gd name="connsiteX1" fmla="*/ 2345392 w 2931739"/>
                <a:gd name="connsiteY1" fmla="*/ 0 h 1172695"/>
                <a:gd name="connsiteX2" fmla="*/ 2931739 w 2931739"/>
                <a:gd name="connsiteY2" fmla="*/ 586348 h 1172695"/>
                <a:gd name="connsiteX3" fmla="*/ 2345392 w 2931739"/>
                <a:gd name="connsiteY3" fmla="*/ 1172695 h 1172695"/>
                <a:gd name="connsiteX4" fmla="*/ 0 w 2931739"/>
                <a:gd name="connsiteY4" fmla="*/ 1172695 h 1172695"/>
                <a:gd name="connsiteX5" fmla="*/ 0 w 2931739"/>
                <a:gd name="connsiteY5" fmla="*/ 0 h 1172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31739" h="1172695">
                  <a:moveTo>
                    <a:pt x="0" y="0"/>
                  </a:moveTo>
                  <a:lnTo>
                    <a:pt x="2345392" y="0"/>
                  </a:lnTo>
                  <a:lnTo>
                    <a:pt x="2931739" y="586348"/>
                  </a:lnTo>
                  <a:lnTo>
                    <a:pt x="2345392" y="1172695"/>
                  </a:lnTo>
                  <a:lnTo>
                    <a:pt x="0" y="117269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CDE6FF"/>
                </a:gs>
                <a:gs pos="100000">
                  <a:srgbClr val="96CBFF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0020" tIns="80010" rIns="333179" bIns="80010" numCol="1" spcCol="1270" anchor="ctr" anchorCtr="0">
              <a:noAutofit/>
            </a:bodyPr>
            <a:lstStyle/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altLang="ja-JP" sz="3000" kern="1200" dirty="0"/>
            </a:p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ja-JP" altLang="en-US" dirty="0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942ED5DC-A5D1-A090-B25E-09FAC0E8F8E1}"/>
                </a:ext>
              </a:extLst>
            </p:cNvPr>
            <p:cNvSpPr txBox="1"/>
            <p:nvPr/>
          </p:nvSpPr>
          <p:spPr>
            <a:xfrm>
              <a:off x="1720337" y="1748924"/>
              <a:ext cx="1270248" cy="4942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en-US" altLang="ja-JP" sz="1600" b="1" dirty="0">
                  <a:solidFill>
                    <a:srgbClr val="0053AA"/>
                  </a:solidFill>
                  <a:latin typeface="+mn-ea"/>
                </a:rPr>
                <a:t>A</a:t>
              </a:r>
              <a:r>
                <a:rPr kumimoji="1" lang="en-US" altLang="ja-JP" sz="1100" b="1" dirty="0">
                  <a:solidFill>
                    <a:srgbClr val="0053AA"/>
                  </a:solidFill>
                  <a:latin typeface="+mn-ea"/>
                </a:rPr>
                <a:t>ttention</a:t>
              </a:r>
            </a:p>
            <a:p>
              <a:pPr algn="ctr">
                <a:lnSpc>
                  <a:spcPts val="1600"/>
                </a:lnSpc>
              </a:pPr>
              <a:r>
                <a:rPr kumimoji="1" lang="ja-JP" altLang="en-US" sz="1200" b="1" dirty="0">
                  <a:solidFill>
                    <a:srgbClr val="0053AA"/>
                  </a:solidFill>
                  <a:latin typeface="+mn-ea"/>
                </a:rPr>
                <a:t>（注目・認知）</a:t>
              </a:r>
            </a:p>
          </p:txBody>
        </p:sp>
        <p:sp>
          <p:nvSpPr>
            <p:cNvPr id="12" name="フリーフォーム: 図形 11">
              <a:extLst>
                <a:ext uri="{FF2B5EF4-FFF2-40B4-BE49-F238E27FC236}">
                  <a16:creationId xmlns:a16="http://schemas.microsoft.com/office/drawing/2014/main" id="{39DA0EF0-E596-3892-7660-774FB65A1C84}"/>
                </a:ext>
              </a:extLst>
            </p:cNvPr>
            <p:cNvSpPr/>
            <p:nvPr/>
          </p:nvSpPr>
          <p:spPr>
            <a:xfrm>
              <a:off x="3266751" y="1665381"/>
              <a:ext cx="1483143" cy="622800"/>
            </a:xfrm>
            <a:custGeom>
              <a:avLst/>
              <a:gdLst>
                <a:gd name="connsiteX0" fmla="*/ 0 w 2931739"/>
                <a:gd name="connsiteY0" fmla="*/ 0 h 1172695"/>
                <a:gd name="connsiteX1" fmla="*/ 2345392 w 2931739"/>
                <a:gd name="connsiteY1" fmla="*/ 0 h 1172695"/>
                <a:gd name="connsiteX2" fmla="*/ 2931739 w 2931739"/>
                <a:gd name="connsiteY2" fmla="*/ 586348 h 1172695"/>
                <a:gd name="connsiteX3" fmla="*/ 2345392 w 2931739"/>
                <a:gd name="connsiteY3" fmla="*/ 1172695 h 1172695"/>
                <a:gd name="connsiteX4" fmla="*/ 0 w 2931739"/>
                <a:gd name="connsiteY4" fmla="*/ 1172695 h 1172695"/>
                <a:gd name="connsiteX5" fmla="*/ 0 w 2931739"/>
                <a:gd name="connsiteY5" fmla="*/ 0 h 1172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31739" h="1172695">
                  <a:moveTo>
                    <a:pt x="0" y="0"/>
                  </a:moveTo>
                  <a:lnTo>
                    <a:pt x="2345392" y="0"/>
                  </a:lnTo>
                  <a:lnTo>
                    <a:pt x="2931739" y="586348"/>
                  </a:lnTo>
                  <a:lnTo>
                    <a:pt x="2345392" y="1172695"/>
                  </a:lnTo>
                  <a:lnTo>
                    <a:pt x="0" y="117269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96CBFF"/>
                </a:gs>
                <a:gs pos="100000">
                  <a:srgbClr val="6FB3F7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0020" tIns="80010" rIns="333179" bIns="80010" numCol="1" spcCol="1270" anchor="ctr" anchorCtr="0">
              <a:noAutofit/>
            </a:bodyPr>
            <a:lstStyle/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altLang="ja-JP" sz="3000" kern="1200" dirty="0"/>
            </a:p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ja-JP" altLang="en-US" dirty="0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2EDE7B7E-6CBF-2C60-E7C2-90CF3BDEB8B8}"/>
                </a:ext>
              </a:extLst>
            </p:cNvPr>
            <p:cNvSpPr txBox="1"/>
            <p:nvPr/>
          </p:nvSpPr>
          <p:spPr>
            <a:xfrm>
              <a:off x="3532700" y="1752450"/>
              <a:ext cx="795123" cy="490712"/>
            </a:xfrm>
            <a:prstGeom prst="rect">
              <a:avLst/>
            </a:prstGeom>
            <a:noFill/>
            <a:effectLst>
              <a:outerShdw blurRad="12700" dir="5400000" algn="t" rotWithShape="0">
                <a:schemeClr val="bg1">
                  <a:alpha val="40000"/>
                </a:schemeClr>
              </a:outerShdw>
            </a:effectLst>
          </p:spPr>
          <p:txBody>
            <a:bodyPr wrap="non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en-US" altLang="ja-JP" sz="1600" b="1" dirty="0">
                  <a:solidFill>
                    <a:srgbClr val="0053AA"/>
                  </a:solidFill>
                  <a:latin typeface="+mn-ea"/>
                </a:rPr>
                <a:t>I</a:t>
              </a:r>
              <a:r>
                <a:rPr kumimoji="1" lang="en-US" altLang="ja-JP" sz="1100" b="1" dirty="0">
                  <a:solidFill>
                    <a:srgbClr val="0053AA"/>
                  </a:solidFill>
                  <a:latin typeface="+mn-ea"/>
                </a:rPr>
                <a:t>nterest</a:t>
              </a:r>
            </a:p>
            <a:p>
              <a:pPr algn="ctr">
                <a:lnSpc>
                  <a:spcPts val="1600"/>
                </a:lnSpc>
              </a:pPr>
              <a:r>
                <a:rPr kumimoji="1" lang="ja-JP" altLang="en-US" sz="1200" b="1" dirty="0">
                  <a:solidFill>
                    <a:srgbClr val="0053AA"/>
                  </a:solidFill>
                  <a:latin typeface="+mn-ea"/>
                </a:rPr>
                <a:t>（関心）</a:t>
              </a:r>
            </a:p>
          </p:txBody>
        </p:sp>
        <p:sp>
          <p:nvSpPr>
            <p:cNvPr id="15" name="フリーフォーム: 図形 14">
              <a:extLst>
                <a:ext uri="{FF2B5EF4-FFF2-40B4-BE49-F238E27FC236}">
                  <a16:creationId xmlns:a16="http://schemas.microsoft.com/office/drawing/2014/main" id="{C8563399-321E-6915-19DA-2DF48B68DA2F}"/>
                </a:ext>
              </a:extLst>
            </p:cNvPr>
            <p:cNvSpPr/>
            <p:nvPr/>
          </p:nvSpPr>
          <p:spPr>
            <a:xfrm>
              <a:off x="4829457" y="1665381"/>
              <a:ext cx="1483143" cy="622800"/>
            </a:xfrm>
            <a:custGeom>
              <a:avLst/>
              <a:gdLst>
                <a:gd name="connsiteX0" fmla="*/ 0 w 2931739"/>
                <a:gd name="connsiteY0" fmla="*/ 0 h 1172695"/>
                <a:gd name="connsiteX1" fmla="*/ 2345392 w 2931739"/>
                <a:gd name="connsiteY1" fmla="*/ 0 h 1172695"/>
                <a:gd name="connsiteX2" fmla="*/ 2931739 w 2931739"/>
                <a:gd name="connsiteY2" fmla="*/ 586348 h 1172695"/>
                <a:gd name="connsiteX3" fmla="*/ 2345392 w 2931739"/>
                <a:gd name="connsiteY3" fmla="*/ 1172695 h 1172695"/>
                <a:gd name="connsiteX4" fmla="*/ 0 w 2931739"/>
                <a:gd name="connsiteY4" fmla="*/ 1172695 h 1172695"/>
                <a:gd name="connsiteX5" fmla="*/ 0 w 2931739"/>
                <a:gd name="connsiteY5" fmla="*/ 0 h 1172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31739" h="1172695">
                  <a:moveTo>
                    <a:pt x="0" y="0"/>
                  </a:moveTo>
                  <a:lnTo>
                    <a:pt x="2345392" y="0"/>
                  </a:lnTo>
                  <a:lnTo>
                    <a:pt x="2931739" y="586348"/>
                  </a:lnTo>
                  <a:lnTo>
                    <a:pt x="2345392" y="1172695"/>
                  </a:lnTo>
                  <a:lnTo>
                    <a:pt x="0" y="117269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6BB0F5"/>
                </a:gs>
                <a:gs pos="100000">
                  <a:srgbClr val="4B99E6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0020" tIns="80010" rIns="333179" bIns="80010" numCol="1" spcCol="1270" anchor="ctr" anchorCtr="0">
              <a:noAutofit/>
            </a:bodyPr>
            <a:lstStyle/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altLang="ja-JP" sz="3000" kern="1200" dirty="0"/>
            </a:p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ja-JP" altLang="en-US" dirty="0"/>
                <a:t>　　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F86863A3-CF4B-D29F-3029-1A30C627A970}"/>
                </a:ext>
              </a:extLst>
            </p:cNvPr>
            <p:cNvSpPr txBox="1"/>
            <p:nvPr/>
          </p:nvSpPr>
          <p:spPr>
            <a:xfrm>
              <a:off x="5089453" y="1748924"/>
              <a:ext cx="800219" cy="494238"/>
            </a:xfrm>
            <a:prstGeom prst="rect">
              <a:avLst/>
            </a:prstGeom>
            <a:noFill/>
            <a:effectLst>
              <a:outerShdw blurRad="12700" dir="5400000" algn="t" rotWithShape="0">
                <a:srgbClr val="2D3854">
                  <a:alpha val="40000"/>
                </a:srgbClr>
              </a:outerShdw>
            </a:effectLst>
          </p:spPr>
          <p:txBody>
            <a:bodyPr wrap="non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en-US" altLang="ja-JP" sz="1600" b="1" dirty="0">
                  <a:solidFill>
                    <a:schemeClr val="bg1"/>
                  </a:solidFill>
                  <a:latin typeface="+mn-ea"/>
                </a:rPr>
                <a:t>D</a:t>
              </a:r>
              <a:r>
                <a:rPr kumimoji="1" lang="en-US" altLang="ja-JP" sz="1100" b="1" dirty="0">
                  <a:solidFill>
                    <a:schemeClr val="bg1"/>
                  </a:solidFill>
                  <a:latin typeface="+mn-ea"/>
                </a:rPr>
                <a:t>esire</a:t>
              </a:r>
            </a:p>
            <a:p>
              <a:pPr algn="ctr">
                <a:lnSpc>
                  <a:spcPts val="1600"/>
                </a:lnSpc>
              </a:pPr>
              <a:r>
                <a:rPr kumimoji="1" lang="ja-JP" altLang="en-US" sz="1200" b="1" dirty="0">
                  <a:solidFill>
                    <a:schemeClr val="bg1"/>
                  </a:solidFill>
                  <a:latin typeface="+mn-ea"/>
                </a:rPr>
                <a:t>（欲求）</a:t>
              </a:r>
            </a:p>
          </p:txBody>
        </p:sp>
        <p:sp>
          <p:nvSpPr>
            <p:cNvPr id="17" name="フリーフォーム: 図形 16">
              <a:extLst>
                <a:ext uri="{FF2B5EF4-FFF2-40B4-BE49-F238E27FC236}">
                  <a16:creationId xmlns:a16="http://schemas.microsoft.com/office/drawing/2014/main" id="{2B81532A-215C-A9C0-0D5C-397BCB884DDF}"/>
                </a:ext>
              </a:extLst>
            </p:cNvPr>
            <p:cNvSpPr/>
            <p:nvPr/>
          </p:nvSpPr>
          <p:spPr>
            <a:xfrm>
              <a:off x="6392163" y="1665381"/>
              <a:ext cx="1483143" cy="622800"/>
            </a:xfrm>
            <a:custGeom>
              <a:avLst/>
              <a:gdLst>
                <a:gd name="connsiteX0" fmla="*/ 0 w 2931739"/>
                <a:gd name="connsiteY0" fmla="*/ 0 h 1172695"/>
                <a:gd name="connsiteX1" fmla="*/ 2345392 w 2931739"/>
                <a:gd name="connsiteY1" fmla="*/ 0 h 1172695"/>
                <a:gd name="connsiteX2" fmla="*/ 2931739 w 2931739"/>
                <a:gd name="connsiteY2" fmla="*/ 586348 h 1172695"/>
                <a:gd name="connsiteX3" fmla="*/ 2345392 w 2931739"/>
                <a:gd name="connsiteY3" fmla="*/ 1172695 h 1172695"/>
                <a:gd name="connsiteX4" fmla="*/ 0 w 2931739"/>
                <a:gd name="connsiteY4" fmla="*/ 1172695 h 1172695"/>
                <a:gd name="connsiteX5" fmla="*/ 0 w 2931739"/>
                <a:gd name="connsiteY5" fmla="*/ 0 h 1172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31739" h="1172695">
                  <a:moveTo>
                    <a:pt x="0" y="0"/>
                  </a:moveTo>
                  <a:lnTo>
                    <a:pt x="2345392" y="0"/>
                  </a:lnTo>
                  <a:lnTo>
                    <a:pt x="2931739" y="586348"/>
                  </a:lnTo>
                  <a:lnTo>
                    <a:pt x="2345392" y="1172695"/>
                  </a:lnTo>
                  <a:lnTo>
                    <a:pt x="0" y="117269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4796E4"/>
                </a:gs>
                <a:gs pos="100000">
                  <a:srgbClr val="227BD4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0020" tIns="80010" rIns="333179" bIns="80010" numCol="1" spcCol="1270" anchor="ctr" anchorCtr="0">
              <a:noAutofit/>
            </a:bodyPr>
            <a:lstStyle/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altLang="ja-JP" sz="3000" kern="1200" dirty="0"/>
            </a:p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ja-JP" altLang="en-US" dirty="0"/>
                <a:t>　　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6F0FD655-81D6-F107-213E-3215CA3B38C6}"/>
                </a:ext>
              </a:extLst>
            </p:cNvPr>
            <p:cNvSpPr txBox="1"/>
            <p:nvPr/>
          </p:nvSpPr>
          <p:spPr>
            <a:xfrm>
              <a:off x="6633000" y="1748924"/>
              <a:ext cx="806631" cy="4942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en-US" altLang="ja-JP" sz="1600" b="1" dirty="0">
                  <a:solidFill>
                    <a:schemeClr val="bg1"/>
                  </a:solidFill>
                  <a:latin typeface="+mn-ea"/>
                </a:rPr>
                <a:t>M</a:t>
              </a:r>
              <a:r>
                <a:rPr kumimoji="1" lang="en-US" altLang="ja-JP" sz="1100" b="1" dirty="0">
                  <a:solidFill>
                    <a:schemeClr val="bg1"/>
                  </a:solidFill>
                  <a:latin typeface="+mn-ea"/>
                </a:rPr>
                <a:t>emory</a:t>
              </a:r>
              <a:endParaRPr kumimoji="1" lang="en-US" altLang="ja-JP" sz="1000" b="1" dirty="0">
                <a:solidFill>
                  <a:schemeClr val="bg1"/>
                </a:solidFill>
                <a:latin typeface="+mn-ea"/>
              </a:endParaRPr>
            </a:p>
            <a:p>
              <a:pPr algn="ctr">
                <a:lnSpc>
                  <a:spcPts val="1600"/>
                </a:lnSpc>
              </a:pPr>
              <a:r>
                <a:rPr kumimoji="1" lang="ja-JP" altLang="en-US" sz="1200" b="1" dirty="0">
                  <a:solidFill>
                    <a:schemeClr val="bg1"/>
                  </a:solidFill>
                  <a:latin typeface="+mn-ea"/>
                </a:rPr>
                <a:t>（記憶）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9241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421</TotalTime>
  <Words>232</Words>
  <PresentationFormat>A4 210 x 297 mm</PresentationFormat>
  <Paragraphs>70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Noto Sans JP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2023-11-02T00:16:27Z</dcterms:created>
  <dcterms:modified xsi:type="dcterms:W3CDTF">2023-11-17T04:46:58Z</dcterms:modified>
</cp:coreProperties>
</file>